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9" r:id="rId54"/>
    <p:sldId id="310" r:id="rId55"/>
    <p:sldId id="312" r:id="rId56"/>
    <p:sldId id="311" r:id="rId5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6FFFF"/>
    <a:srgbClr val="DDDDDD"/>
    <a:srgbClr val="C0C0C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4660"/>
  </p:normalViewPr>
  <p:slideViewPr>
    <p:cSldViewPr>
      <p:cViewPr varScale="1">
        <p:scale>
          <a:sx n="86" d="100"/>
          <a:sy n="86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01F1C-1CA8-4E0B-9981-B93B8AE34B71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0EF422-D073-4995-A886-D447F0CFF63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BA02E-8F55-4C4E-A498-6C78BADC3854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9AB3E-6400-4619-BFD1-17DB5AD85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BA02E-8F55-4C4E-A498-6C78BADC3854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9AB3E-6400-4619-BFD1-17DB5AD85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BA02E-8F55-4C4E-A498-6C78BADC3854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9AB3E-6400-4619-BFD1-17DB5AD85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BA02E-8F55-4C4E-A498-6C78BADC3854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9AB3E-6400-4619-BFD1-17DB5AD85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BA02E-8F55-4C4E-A498-6C78BADC3854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9AB3E-6400-4619-BFD1-17DB5AD85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BA02E-8F55-4C4E-A498-6C78BADC3854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9AB3E-6400-4619-BFD1-17DB5AD85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BA02E-8F55-4C4E-A498-6C78BADC3854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9AB3E-6400-4619-BFD1-17DB5AD85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BA02E-8F55-4C4E-A498-6C78BADC3854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9AB3E-6400-4619-BFD1-17DB5AD85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BA02E-8F55-4C4E-A498-6C78BADC3854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E19AB3E-6400-4619-BFD1-17DB5AD855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BA02E-8F55-4C4E-A498-6C78BADC3854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9AB3E-6400-4619-BFD1-17DB5AD85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BA02E-8F55-4C4E-A498-6C78BADC3854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9AB3E-6400-4619-BFD1-17DB5AD855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5BA02E-8F55-4C4E-A498-6C78BADC3854}" type="datetimeFigureOut">
              <a:rPr lang="ru-RU" smtClean="0"/>
              <a:pPr/>
              <a:t>26.03.2021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E19AB3E-6400-4619-BFD1-17DB5AD8557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5.xml"/><Relationship Id="rId18" Type="http://schemas.openxmlformats.org/officeDocument/2006/relationships/slide" Target="slide20.xml"/><Relationship Id="rId26" Type="http://schemas.openxmlformats.org/officeDocument/2006/relationships/slide" Target="slide22.xml"/><Relationship Id="rId3" Type="http://schemas.openxmlformats.org/officeDocument/2006/relationships/slide" Target="slide10.xml"/><Relationship Id="rId21" Type="http://schemas.openxmlformats.org/officeDocument/2006/relationships/slide" Target="slide7.xml"/><Relationship Id="rId34" Type="http://schemas.openxmlformats.org/officeDocument/2006/relationships/slide" Target="slide23.xml"/><Relationship Id="rId7" Type="http://schemas.openxmlformats.org/officeDocument/2006/relationships/slide" Target="slide18.xml"/><Relationship Id="rId12" Type="http://schemas.openxmlformats.org/officeDocument/2006/relationships/slide" Target="slide29.xml"/><Relationship Id="rId17" Type="http://schemas.openxmlformats.org/officeDocument/2006/relationships/slide" Target="slide6.xml"/><Relationship Id="rId25" Type="http://schemas.openxmlformats.org/officeDocument/2006/relationships/slide" Target="slide36.xml"/><Relationship Id="rId33" Type="http://schemas.openxmlformats.org/officeDocument/2006/relationships/slide" Target="slide9.xml"/><Relationship Id="rId2" Type="http://schemas.openxmlformats.org/officeDocument/2006/relationships/slide" Target="slide17.xml"/><Relationship Id="rId16" Type="http://schemas.openxmlformats.org/officeDocument/2006/relationships/slide" Target="slide30.xml"/><Relationship Id="rId20" Type="http://schemas.openxmlformats.org/officeDocument/2006/relationships/slide" Target="slide25.xml"/><Relationship Id="rId29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4.xml"/><Relationship Id="rId11" Type="http://schemas.openxmlformats.org/officeDocument/2006/relationships/slide" Target="slide12.xml"/><Relationship Id="rId24" Type="http://schemas.openxmlformats.org/officeDocument/2006/relationships/slide" Target="slide31.xml"/><Relationship Id="rId32" Type="http://schemas.openxmlformats.org/officeDocument/2006/relationships/slide" Target="slide33.xml"/><Relationship Id="rId37" Type="http://schemas.openxmlformats.org/officeDocument/2006/relationships/slide" Target="slide38.xml"/><Relationship Id="rId5" Type="http://schemas.openxmlformats.org/officeDocument/2006/relationships/slide" Target="slide34.xml"/><Relationship Id="rId15" Type="http://schemas.openxmlformats.org/officeDocument/2006/relationships/slide" Target="slide35.xml"/><Relationship Id="rId23" Type="http://schemas.openxmlformats.org/officeDocument/2006/relationships/slide" Target="slide14.xml"/><Relationship Id="rId28" Type="http://schemas.openxmlformats.org/officeDocument/2006/relationships/slide" Target="slide32.xml"/><Relationship Id="rId36" Type="http://schemas.openxmlformats.org/officeDocument/2006/relationships/image" Target="../media/image8.png"/><Relationship Id="rId10" Type="http://schemas.openxmlformats.org/officeDocument/2006/relationships/slide" Target="slide4.xml"/><Relationship Id="rId19" Type="http://schemas.openxmlformats.org/officeDocument/2006/relationships/slide" Target="slide13.xml"/><Relationship Id="rId31" Type="http://schemas.openxmlformats.org/officeDocument/2006/relationships/slide" Target="slide16.xml"/><Relationship Id="rId4" Type="http://schemas.openxmlformats.org/officeDocument/2006/relationships/slide" Target="slide27.xml"/><Relationship Id="rId9" Type="http://schemas.openxmlformats.org/officeDocument/2006/relationships/slide" Target="slide28.xml"/><Relationship Id="rId14" Type="http://schemas.openxmlformats.org/officeDocument/2006/relationships/slide" Target="slide19.xml"/><Relationship Id="rId22" Type="http://schemas.openxmlformats.org/officeDocument/2006/relationships/slide" Target="slide21.xml"/><Relationship Id="rId27" Type="http://schemas.openxmlformats.org/officeDocument/2006/relationships/slide" Target="slide15.xml"/><Relationship Id="rId30" Type="http://schemas.openxmlformats.org/officeDocument/2006/relationships/slide" Target="slide26.xml"/><Relationship Id="rId35" Type="http://schemas.openxmlformats.org/officeDocument/2006/relationships/slide" Target="slide3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6.jpeg"/><Relationship Id="rId7" Type="http://schemas.openxmlformats.org/officeDocument/2006/relationships/image" Target="../media/image3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11" Type="http://schemas.openxmlformats.org/officeDocument/2006/relationships/image" Target="../media/image7.jpeg"/><Relationship Id="rId5" Type="http://schemas.openxmlformats.org/officeDocument/2006/relationships/image" Target="../media/image47.jpeg"/><Relationship Id="rId10" Type="http://schemas.openxmlformats.org/officeDocument/2006/relationships/image" Target="../media/image6.jpeg"/><Relationship Id="rId4" Type="http://schemas.openxmlformats.org/officeDocument/2006/relationships/image" Target="../media/image44.jpeg"/><Relationship Id="rId9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600px-BIEDRO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248" y="908720"/>
            <a:ext cx="1571636" cy="1571636"/>
          </a:xfrm>
          <a:prstGeom prst="rect">
            <a:avLst/>
          </a:prstGeom>
        </p:spPr>
      </p:pic>
      <p:pic>
        <p:nvPicPr>
          <p:cNvPr id="11" name="Рисунок 10" descr="Beagador-pup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052736"/>
            <a:ext cx="1800200" cy="1350150"/>
          </a:xfrm>
          <a:prstGeom prst="rect">
            <a:avLst/>
          </a:prstGeom>
        </p:spPr>
      </p:pic>
      <p:pic>
        <p:nvPicPr>
          <p:cNvPr id="12" name="Рисунок 11" descr="p20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4581128"/>
            <a:ext cx="1296144" cy="1340838"/>
          </a:xfrm>
          <a:prstGeom prst="rect">
            <a:avLst/>
          </a:prstGeom>
        </p:spPr>
      </p:pic>
      <p:pic>
        <p:nvPicPr>
          <p:cNvPr id="13" name="Рисунок 12" descr="800px-Arctic_Har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47864" y="1052736"/>
            <a:ext cx="1913128" cy="1368152"/>
          </a:xfrm>
          <a:prstGeom prst="rect">
            <a:avLst/>
          </a:prstGeom>
        </p:spPr>
      </p:pic>
      <p:pic>
        <p:nvPicPr>
          <p:cNvPr id="14" name="Рисунок 13" descr="800px-Panthera_tigris_altaica_13_-_Buffalo_Zo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91880" y="4509120"/>
            <a:ext cx="2019413" cy="1368151"/>
          </a:xfrm>
          <a:prstGeom prst="rect">
            <a:avLst/>
          </a:prstGeom>
        </p:spPr>
      </p:pic>
      <p:pic>
        <p:nvPicPr>
          <p:cNvPr id="15" name="Рисунок 14" descr="450px-Kounotori_06f4471sv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64288" y="4509120"/>
            <a:ext cx="1157637" cy="15435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35696" y="3789040"/>
            <a:ext cx="5585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7030A0"/>
                </a:solidFill>
              </a:rPr>
              <a:t>Проверь свои знания и узнай новое!</a:t>
            </a:r>
            <a:endParaRPr lang="ru-RU" sz="2400" b="1" i="1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2852936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ЭКОЛОГИЯ ВОКРУГ НАС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3528" y="116632"/>
            <a:ext cx="864096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i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 pitchFamily="18" charset="0"/>
              </a:rPr>
              <a:t>КГБУ «Камчатская краевая детская библиотека им.В.Кручины»</a:t>
            </a:r>
            <a:endParaRPr lang="ru-RU" sz="2000" b="1" i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87624" y="6211669"/>
            <a:ext cx="712879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 pitchFamily="18" charset="0"/>
              </a:rPr>
              <a:t>г.Петропавловск-Камчатский,</a:t>
            </a:r>
          </a:p>
          <a:p>
            <a:pPr algn="ctr"/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 pitchFamily="18" charset="0"/>
              </a:rPr>
              <a:t>2021</a:t>
            </a:r>
            <a:endParaRPr lang="ru-RU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настраиваемая 4">
            <a:hlinkClick r:id="" action="ppaction://hlinkshowjump?jump=nextslide" highlightClick="1"/>
          </p:cNvPr>
          <p:cNvSpPr/>
          <p:nvPr/>
        </p:nvSpPr>
        <p:spPr>
          <a:xfrm>
            <a:off x="285720" y="1357298"/>
            <a:ext cx="642942" cy="642942"/>
          </a:xfrm>
          <a:prstGeom prst="actionButtonBlank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1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6" name="Управляющая кнопка: настраиваемая 5">
            <a:hlinkClick r:id="rId2" action="ppaction://hlinksldjump" highlightClick="1"/>
          </p:cNvPr>
          <p:cNvSpPr/>
          <p:nvPr/>
        </p:nvSpPr>
        <p:spPr>
          <a:xfrm>
            <a:off x="1071538" y="1357298"/>
            <a:ext cx="642942" cy="642942"/>
          </a:xfrm>
          <a:prstGeom prst="actionButtonBlank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2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7" name="Управляющая кнопка: настраиваемая 6">
            <a:hlinkClick r:id="rId3" action="ppaction://hlinksldjump" highlightClick="1"/>
          </p:cNvPr>
          <p:cNvSpPr/>
          <p:nvPr/>
        </p:nvSpPr>
        <p:spPr>
          <a:xfrm>
            <a:off x="1857356" y="1357298"/>
            <a:ext cx="642942" cy="642942"/>
          </a:xfrm>
          <a:prstGeom prst="actionButtonBlank">
            <a:avLst/>
          </a:prstGeom>
          <a:gradFill>
            <a:gsLst>
              <a:gs pos="0">
                <a:srgbClr val="0070C0"/>
              </a:gs>
              <a:gs pos="68000">
                <a:srgbClr val="00B0F0"/>
              </a:gs>
              <a:gs pos="100000">
                <a:srgbClr val="66FFFF"/>
              </a:gs>
            </a:gsLst>
            <a:path path="circle">
              <a:fillToRect l="50000" t="130000" r="50000" b="-30000"/>
            </a:path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3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8" name="Управляющая кнопка: настраиваемая 7">
            <a:hlinkClick r:id="rId4" action="ppaction://hlinksldjump" highlightClick="1"/>
          </p:cNvPr>
          <p:cNvSpPr/>
          <p:nvPr/>
        </p:nvSpPr>
        <p:spPr>
          <a:xfrm>
            <a:off x="2643174" y="1357298"/>
            <a:ext cx="642942" cy="642942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4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9" name="Управляющая кнопка: настраиваемая 8">
            <a:hlinkClick r:id="rId5" action="ppaction://hlinksldjump" highlightClick="1"/>
          </p:cNvPr>
          <p:cNvSpPr/>
          <p:nvPr/>
        </p:nvSpPr>
        <p:spPr>
          <a:xfrm>
            <a:off x="3428992" y="1357298"/>
            <a:ext cx="642942" cy="642942"/>
          </a:xfrm>
          <a:prstGeom prst="actionButtonBlank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FFFF"/>
                </a:solidFill>
              </a:rPr>
              <a:t>5</a:t>
            </a:r>
            <a:endParaRPr lang="ru-RU" sz="3200" dirty="0">
              <a:solidFill>
                <a:srgbClr val="FFFFFF"/>
              </a:solidFill>
            </a:endParaRPr>
          </a:p>
        </p:txBody>
      </p:sp>
      <p:sp>
        <p:nvSpPr>
          <p:cNvPr id="10" name="Управляющая кнопка: настраиваемая 9">
            <a:hlinkClick r:id="rId6" action="ppaction://hlinksldjump" highlightClick="1"/>
          </p:cNvPr>
          <p:cNvSpPr/>
          <p:nvPr/>
        </p:nvSpPr>
        <p:spPr>
          <a:xfrm>
            <a:off x="4214810" y="1357298"/>
            <a:ext cx="642942" cy="642942"/>
          </a:xfrm>
          <a:prstGeom prst="actionButtonBlank">
            <a:avLst/>
          </a:prstGeom>
          <a:gradFill>
            <a:gsLst>
              <a:gs pos="0">
                <a:srgbClr val="C0C0C0"/>
              </a:gs>
              <a:gs pos="68000">
                <a:srgbClr val="DDDDDD"/>
              </a:gs>
              <a:gs pos="100000">
                <a:srgbClr val="FFFFFF"/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6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11" name="Управляющая кнопка: настраиваемая 10">
            <a:hlinkClick r:id="rId7" action="ppaction://hlinksldjump" highlightClick="1"/>
          </p:cNvPr>
          <p:cNvSpPr/>
          <p:nvPr/>
        </p:nvSpPr>
        <p:spPr>
          <a:xfrm>
            <a:off x="5000628" y="1357298"/>
            <a:ext cx="642942" cy="642942"/>
          </a:xfrm>
          <a:prstGeom prst="actionButtonBlank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7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12" name="Управляющая кнопка: настраиваемая 11">
            <a:hlinkClick r:id="rId8" action="ppaction://hlinksldjump" highlightClick="1"/>
          </p:cNvPr>
          <p:cNvSpPr/>
          <p:nvPr/>
        </p:nvSpPr>
        <p:spPr>
          <a:xfrm>
            <a:off x="285720" y="2143116"/>
            <a:ext cx="642942" cy="642942"/>
          </a:xfrm>
          <a:prstGeom prst="actionButtonBlank">
            <a:avLst/>
          </a:prstGeom>
          <a:gradFill>
            <a:gsLst>
              <a:gs pos="0">
                <a:srgbClr val="0070C0"/>
              </a:gs>
              <a:gs pos="68000">
                <a:srgbClr val="00B0F0"/>
              </a:gs>
              <a:gs pos="100000">
                <a:srgbClr val="66FFFF"/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8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13" name="Управляющая кнопка: настраиваемая 12">
            <a:hlinkClick r:id="rId9" action="ppaction://hlinksldjump" highlightClick="1"/>
          </p:cNvPr>
          <p:cNvSpPr/>
          <p:nvPr/>
        </p:nvSpPr>
        <p:spPr>
          <a:xfrm>
            <a:off x="1071538" y="2143116"/>
            <a:ext cx="642942" cy="642942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9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14" name="Управляющая кнопка: настраиваемая 13">
            <a:hlinkClick r:id="rId10" action="ppaction://hlinksldjump" highlightClick="1"/>
          </p:cNvPr>
          <p:cNvSpPr/>
          <p:nvPr/>
        </p:nvSpPr>
        <p:spPr>
          <a:xfrm>
            <a:off x="1857356" y="2143116"/>
            <a:ext cx="642942" cy="642942"/>
          </a:xfrm>
          <a:prstGeom prst="actionButtonBlank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10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15" name="Управляющая кнопка: настраиваемая 14">
            <a:hlinkClick r:id="rId11" action="ppaction://hlinksldjump" highlightClick="1"/>
          </p:cNvPr>
          <p:cNvSpPr/>
          <p:nvPr/>
        </p:nvSpPr>
        <p:spPr>
          <a:xfrm>
            <a:off x="2643174" y="2143116"/>
            <a:ext cx="642942" cy="642942"/>
          </a:xfrm>
          <a:prstGeom prst="actionButtonBlank">
            <a:avLst/>
          </a:prstGeom>
          <a:gradFill>
            <a:gsLst>
              <a:gs pos="0">
                <a:srgbClr val="0070C0"/>
              </a:gs>
              <a:gs pos="68000">
                <a:srgbClr val="00B0F0"/>
              </a:gs>
              <a:gs pos="100000">
                <a:srgbClr val="66FFFF"/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11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16" name="Управляющая кнопка: настраиваемая 15">
            <a:hlinkClick r:id="rId12" action="ppaction://hlinksldjump" highlightClick="1"/>
          </p:cNvPr>
          <p:cNvSpPr/>
          <p:nvPr/>
        </p:nvSpPr>
        <p:spPr>
          <a:xfrm>
            <a:off x="3428992" y="2143116"/>
            <a:ext cx="642942" cy="642942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12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17" name="Управляющая кнопка: настраиваемая 16">
            <a:hlinkClick r:id="rId13" action="ppaction://hlinksldjump" highlightClick="1"/>
          </p:cNvPr>
          <p:cNvSpPr/>
          <p:nvPr/>
        </p:nvSpPr>
        <p:spPr>
          <a:xfrm>
            <a:off x="4214810" y="2143116"/>
            <a:ext cx="642942" cy="642942"/>
          </a:xfrm>
          <a:prstGeom prst="actionButtonBlank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13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18" name="Управляющая кнопка: настраиваемая 17">
            <a:hlinkClick r:id="rId14" action="ppaction://hlinksldjump" highlightClick="1"/>
          </p:cNvPr>
          <p:cNvSpPr/>
          <p:nvPr/>
        </p:nvSpPr>
        <p:spPr>
          <a:xfrm>
            <a:off x="5000628" y="2143116"/>
            <a:ext cx="642942" cy="642942"/>
          </a:xfrm>
          <a:prstGeom prst="actionButtonBlank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14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19" name="Управляющая кнопка: настраиваемая 18">
            <a:hlinkClick r:id="rId15" action="ppaction://hlinksldjump" highlightClick="1"/>
          </p:cNvPr>
          <p:cNvSpPr/>
          <p:nvPr/>
        </p:nvSpPr>
        <p:spPr>
          <a:xfrm>
            <a:off x="285720" y="2928934"/>
            <a:ext cx="642942" cy="642942"/>
          </a:xfrm>
          <a:prstGeom prst="actionButtonBlank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FFFF"/>
                </a:solidFill>
              </a:rPr>
              <a:t>15</a:t>
            </a:r>
            <a:endParaRPr lang="ru-RU" sz="3200" dirty="0">
              <a:solidFill>
                <a:srgbClr val="FFFFFF"/>
              </a:solidFill>
            </a:endParaRPr>
          </a:p>
        </p:txBody>
      </p:sp>
      <p:sp>
        <p:nvSpPr>
          <p:cNvPr id="20" name="Управляющая кнопка: настраиваемая 19">
            <a:hlinkClick r:id="rId16" action="ppaction://hlinksldjump" highlightClick="1"/>
          </p:cNvPr>
          <p:cNvSpPr/>
          <p:nvPr/>
        </p:nvSpPr>
        <p:spPr>
          <a:xfrm>
            <a:off x="1071538" y="2928934"/>
            <a:ext cx="642942" cy="642942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16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21" name="Управляющая кнопка: настраиваемая 20">
            <a:hlinkClick r:id="rId17" action="ppaction://hlinksldjump" highlightClick="1"/>
          </p:cNvPr>
          <p:cNvSpPr/>
          <p:nvPr/>
        </p:nvSpPr>
        <p:spPr>
          <a:xfrm>
            <a:off x="1857356" y="2928934"/>
            <a:ext cx="642942" cy="642942"/>
          </a:xfrm>
          <a:prstGeom prst="actionButtonBlank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17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22" name="Управляющая кнопка: настраиваемая 21">
            <a:hlinkClick r:id="rId18" action="ppaction://hlinksldjump" highlightClick="1"/>
          </p:cNvPr>
          <p:cNvSpPr/>
          <p:nvPr/>
        </p:nvSpPr>
        <p:spPr>
          <a:xfrm>
            <a:off x="2643174" y="2928934"/>
            <a:ext cx="642942" cy="642942"/>
          </a:xfrm>
          <a:prstGeom prst="actionButtonBlank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18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23" name="Управляющая кнопка: настраиваемая 22">
            <a:hlinkClick r:id="rId19" action="ppaction://hlinksldjump" highlightClick="1"/>
          </p:cNvPr>
          <p:cNvSpPr/>
          <p:nvPr/>
        </p:nvSpPr>
        <p:spPr>
          <a:xfrm>
            <a:off x="3428992" y="2928934"/>
            <a:ext cx="642942" cy="642942"/>
          </a:xfrm>
          <a:prstGeom prst="actionButtonBlank">
            <a:avLst/>
          </a:prstGeom>
          <a:gradFill>
            <a:gsLst>
              <a:gs pos="0">
                <a:srgbClr val="0070C0"/>
              </a:gs>
              <a:gs pos="68000">
                <a:srgbClr val="00B0F0"/>
              </a:gs>
              <a:gs pos="100000">
                <a:srgbClr val="66FFFF"/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19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24" name="Управляющая кнопка: настраиваемая 23">
            <a:hlinkClick r:id="rId20" action="ppaction://hlinksldjump" highlightClick="1"/>
          </p:cNvPr>
          <p:cNvSpPr/>
          <p:nvPr/>
        </p:nvSpPr>
        <p:spPr>
          <a:xfrm>
            <a:off x="4214810" y="2928934"/>
            <a:ext cx="642942" cy="642942"/>
          </a:xfrm>
          <a:prstGeom prst="actionButtonBlank">
            <a:avLst/>
          </a:prstGeom>
          <a:gradFill>
            <a:gsLst>
              <a:gs pos="0">
                <a:srgbClr val="C0C0C0"/>
              </a:gs>
              <a:gs pos="68000">
                <a:srgbClr val="DDDDDD"/>
              </a:gs>
              <a:gs pos="100000">
                <a:srgbClr val="FFFFFF"/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20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25" name="Управляющая кнопка: настраиваемая 24">
            <a:hlinkClick r:id="rId21" action="ppaction://hlinksldjump" highlightClick="1"/>
          </p:cNvPr>
          <p:cNvSpPr/>
          <p:nvPr/>
        </p:nvSpPr>
        <p:spPr>
          <a:xfrm>
            <a:off x="5000628" y="2928934"/>
            <a:ext cx="642942" cy="642942"/>
          </a:xfrm>
          <a:prstGeom prst="actionButtonBlank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21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26" name="Управляющая кнопка: настраиваемая 25">
            <a:hlinkClick r:id="rId22" action="ppaction://hlinksldjump" highlightClick="1"/>
          </p:cNvPr>
          <p:cNvSpPr/>
          <p:nvPr/>
        </p:nvSpPr>
        <p:spPr>
          <a:xfrm>
            <a:off x="285720" y="3714752"/>
            <a:ext cx="642942" cy="642942"/>
          </a:xfrm>
          <a:prstGeom prst="actionButtonBlank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22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27" name="Управляющая кнопка: настраиваемая 26">
            <a:hlinkClick r:id="rId23" action="ppaction://hlinksldjump" highlightClick="1"/>
          </p:cNvPr>
          <p:cNvSpPr/>
          <p:nvPr/>
        </p:nvSpPr>
        <p:spPr>
          <a:xfrm>
            <a:off x="1071538" y="3714752"/>
            <a:ext cx="642942" cy="642942"/>
          </a:xfrm>
          <a:prstGeom prst="actionButtonBlank">
            <a:avLst/>
          </a:prstGeom>
          <a:gradFill>
            <a:gsLst>
              <a:gs pos="0">
                <a:srgbClr val="0070C0"/>
              </a:gs>
              <a:gs pos="68000">
                <a:srgbClr val="00B0F0"/>
              </a:gs>
              <a:gs pos="100000">
                <a:srgbClr val="66FFFF"/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23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28" name="Управляющая кнопка: настраиваемая 27">
            <a:hlinkClick r:id="rId24" action="ppaction://hlinksldjump" highlightClick="1"/>
          </p:cNvPr>
          <p:cNvSpPr/>
          <p:nvPr/>
        </p:nvSpPr>
        <p:spPr>
          <a:xfrm>
            <a:off x="1857356" y="3714752"/>
            <a:ext cx="642942" cy="642942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24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29" name="Управляющая кнопка: настраиваемая 28">
            <a:hlinkClick r:id="rId25" action="ppaction://hlinksldjump" highlightClick="1"/>
          </p:cNvPr>
          <p:cNvSpPr/>
          <p:nvPr/>
        </p:nvSpPr>
        <p:spPr>
          <a:xfrm>
            <a:off x="2643174" y="3714752"/>
            <a:ext cx="642942" cy="642942"/>
          </a:xfrm>
          <a:prstGeom prst="actionButtonBlank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FFFF"/>
                </a:solidFill>
              </a:rPr>
              <a:t>25</a:t>
            </a:r>
            <a:endParaRPr lang="ru-RU" sz="3200" dirty="0">
              <a:solidFill>
                <a:srgbClr val="FFFFFF"/>
              </a:solidFill>
            </a:endParaRPr>
          </a:p>
        </p:txBody>
      </p:sp>
      <p:sp>
        <p:nvSpPr>
          <p:cNvPr id="30" name="Управляющая кнопка: настраиваемая 29">
            <a:hlinkClick r:id="rId26" action="ppaction://hlinksldjump" highlightClick="1"/>
          </p:cNvPr>
          <p:cNvSpPr/>
          <p:nvPr/>
        </p:nvSpPr>
        <p:spPr>
          <a:xfrm>
            <a:off x="3428992" y="3714752"/>
            <a:ext cx="642942" cy="642942"/>
          </a:xfrm>
          <a:prstGeom prst="actionButtonBlank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26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31" name="Управляющая кнопка: настраиваемая 30">
            <a:hlinkClick r:id="rId27" action="ppaction://hlinksldjump" highlightClick="1"/>
          </p:cNvPr>
          <p:cNvSpPr/>
          <p:nvPr/>
        </p:nvSpPr>
        <p:spPr>
          <a:xfrm>
            <a:off x="4214810" y="3714752"/>
            <a:ext cx="642942" cy="642942"/>
          </a:xfrm>
          <a:prstGeom prst="actionButtonBlank">
            <a:avLst/>
          </a:prstGeom>
          <a:gradFill>
            <a:gsLst>
              <a:gs pos="0">
                <a:srgbClr val="0070C0"/>
              </a:gs>
              <a:gs pos="68000">
                <a:srgbClr val="00B0F0"/>
              </a:gs>
              <a:gs pos="100000">
                <a:srgbClr val="66FFFF"/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27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32" name="Управляющая кнопка: настраиваемая 31">
            <a:hlinkClick r:id="rId28" action="ppaction://hlinksldjump" highlightClick="1"/>
          </p:cNvPr>
          <p:cNvSpPr/>
          <p:nvPr/>
        </p:nvSpPr>
        <p:spPr>
          <a:xfrm>
            <a:off x="5000628" y="3714752"/>
            <a:ext cx="642942" cy="642942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28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33" name="Управляющая кнопка: настраиваемая 32">
            <a:hlinkClick r:id="rId29" action="ppaction://hlinksldjump" highlightClick="1"/>
          </p:cNvPr>
          <p:cNvSpPr/>
          <p:nvPr/>
        </p:nvSpPr>
        <p:spPr>
          <a:xfrm>
            <a:off x="285720" y="4500570"/>
            <a:ext cx="642942" cy="642942"/>
          </a:xfrm>
          <a:prstGeom prst="actionButtonBlank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29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34" name="Управляющая кнопка: настраиваемая 33">
            <a:hlinkClick r:id="rId30" action="ppaction://hlinksldjump" highlightClick="1"/>
          </p:cNvPr>
          <p:cNvSpPr/>
          <p:nvPr/>
        </p:nvSpPr>
        <p:spPr>
          <a:xfrm>
            <a:off x="1071538" y="4500570"/>
            <a:ext cx="642942" cy="642942"/>
          </a:xfrm>
          <a:prstGeom prst="actionButtonBlank">
            <a:avLst/>
          </a:prstGeom>
          <a:gradFill>
            <a:gsLst>
              <a:gs pos="0">
                <a:srgbClr val="C0C0C0"/>
              </a:gs>
              <a:gs pos="68000">
                <a:srgbClr val="DDDDDD"/>
              </a:gs>
              <a:gs pos="100000">
                <a:srgbClr val="FFFFFF"/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30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35" name="Управляющая кнопка: настраиваемая 34">
            <a:hlinkClick r:id="rId31" action="ppaction://hlinksldjump" highlightClick="1"/>
          </p:cNvPr>
          <p:cNvSpPr/>
          <p:nvPr/>
        </p:nvSpPr>
        <p:spPr>
          <a:xfrm>
            <a:off x="1857356" y="4500570"/>
            <a:ext cx="642942" cy="642942"/>
          </a:xfrm>
          <a:prstGeom prst="actionButtonBlank">
            <a:avLst/>
          </a:prstGeom>
          <a:gradFill>
            <a:gsLst>
              <a:gs pos="0">
                <a:srgbClr val="0070C0"/>
              </a:gs>
              <a:gs pos="68000">
                <a:srgbClr val="00B0F0"/>
              </a:gs>
              <a:gs pos="100000">
                <a:srgbClr val="66FFFF"/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31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36" name="Управляющая кнопка: настраиваемая 35">
            <a:hlinkClick r:id="rId32" action="ppaction://hlinksldjump" highlightClick="1"/>
          </p:cNvPr>
          <p:cNvSpPr/>
          <p:nvPr/>
        </p:nvSpPr>
        <p:spPr>
          <a:xfrm>
            <a:off x="2643174" y="4500570"/>
            <a:ext cx="642942" cy="642942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32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37" name="Управляющая кнопка: настраиваемая 36">
            <a:hlinkClick r:id="rId33" action="ppaction://hlinksldjump" highlightClick="1"/>
          </p:cNvPr>
          <p:cNvSpPr/>
          <p:nvPr/>
        </p:nvSpPr>
        <p:spPr>
          <a:xfrm>
            <a:off x="3428992" y="4500570"/>
            <a:ext cx="642942" cy="642942"/>
          </a:xfrm>
          <a:prstGeom prst="actionButtonBlank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33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38" name="Управляющая кнопка: настраиваемая 37">
            <a:hlinkClick r:id="rId34" action="ppaction://hlinksldjump" highlightClick="1"/>
          </p:cNvPr>
          <p:cNvSpPr/>
          <p:nvPr/>
        </p:nvSpPr>
        <p:spPr>
          <a:xfrm>
            <a:off x="4214810" y="4500570"/>
            <a:ext cx="642942" cy="642942"/>
          </a:xfrm>
          <a:prstGeom prst="actionButtonBlank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34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39" name="Управляющая кнопка: настраиваемая 38">
            <a:hlinkClick r:id="rId35" action="ppaction://hlinksldjump" highlightClick="1"/>
          </p:cNvPr>
          <p:cNvSpPr/>
          <p:nvPr/>
        </p:nvSpPr>
        <p:spPr>
          <a:xfrm>
            <a:off x="5000628" y="4500570"/>
            <a:ext cx="642942" cy="642942"/>
          </a:xfrm>
          <a:prstGeom prst="actionButtonBlank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FFFF"/>
                </a:solidFill>
              </a:rPr>
              <a:t>35</a:t>
            </a:r>
            <a:endParaRPr lang="ru-RU" sz="3200" dirty="0">
              <a:solidFill>
                <a:srgbClr val="FFFFFF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142976" y="214290"/>
            <a:ext cx="67925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Добро пожаловать!</a:t>
            </a:r>
            <a:endParaRPr lang="ru-RU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857884" y="1571612"/>
            <a:ext cx="29289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Зеленый</a:t>
            </a:r>
            <a:r>
              <a:rPr lang="ru-RU" dirty="0" smtClean="0"/>
              <a:t> – о растениях</a:t>
            </a:r>
          </a:p>
          <a:p>
            <a:endParaRPr lang="ru-RU" dirty="0" smtClean="0"/>
          </a:p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Красный</a:t>
            </a:r>
            <a:r>
              <a:rPr lang="ru-RU" dirty="0" smtClean="0"/>
              <a:t> – о животных</a:t>
            </a:r>
          </a:p>
          <a:p>
            <a:endParaRPr lang="ru-RU" dirty="0" smtClean="0"/>
          </a:p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Синий</a:t>
            </a:r>
            <a:r>
              <a:rPr lang="ru-RU" dirty="0" smtClean="0"/>
              <a:t> – о птицах</a:t>
            </a:r>
          </a:p>
          <a:p>
            <a:endParaRPr lang="ru-RU" dirty="0" smtClean="0"/>
          </a:p>
          <a:p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Желтый</a:t>
            </a:r>
            <a:r>
              <a:rPr lang="ru-RU" dirty="0" smtClean="0"/>
              <a:t> – о насекомых</a:t>
            </a:r>
          </a:p>
          <a:p>
            <a:endParaRPr lang="ru-RU" dirty="0" smtClean="0"/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Черный</a:t>
            </a:r>
            <a:r>
              <a:rPr lang="ru-RU" dirty="0" smtClean="0"/>
              <a:t> – экологические ситуации</a:t>
            </a:r>
          </a:p>
          <a:p>
            <a:endParaRPr lang="ru-RU" dirty="0" smtClean="0"/>
          </a:p>
          <a:p>
            <a:r>
              <a:rPr lang="ru-RU" b="1" dirty="0" smtClean="0">
                <a:solidFill>
                  <a:srgbClr val="C0C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Белый</a:t>
            </a:r>
            <a:r>
              <a:rPr lang="ru-RU" dirty="0" smtClean="0"/>
              <a:t> – «кот в мешке»</a:t>
            </a:r>
            <a:endParaRPr lang="ru-RU" dirty="0"/>
          </a:p>
        </p:txBody>
      </p:sp>
      <p:sp>
        <p:nvSpPr>
          <p:cNvPr id="49" name="Управляющая кнопка: настраиваемая 48">
            <a:hlinkClick r:id="" action="ppaction://hlinkshowjump?jump=nextslide" highlightClick="1"/>
          </p:cNvPr>
          <p:cNvSpPr/>
          <p:nvPr/>
        </p:nvSpPr>
        <p:spPr>
          <a:xfrm>
            <a:off x="285720" y="5572140"/>
            <a:ext cx="357190" cy="357190"/>
          </a:xfrm>
          <a:prstGeom prst="actionButtonBlank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50" name="Управляющая кнопка: настраиваемая 49">
            <a:hlinkClick r:id="" action="ppaction://hlinkshowjump?jump=nextslide" highlightClick="1"/>
          </p:cNvPr>
          <p:cNvSpPr/>
          <p:nvPr/>
        </p:nvSpPr>
        <p:spPr>
          <a:xfrm>
            <a:off x="785786" y="5572140"/>
            <a:ext cx="357190" cy="357190"/>
          </a:xfrm>
          <a:prstGeom prst="actionButtonBlank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51" name="Управляющая кнопка: настраиваемая 50">
            <a:hlinkClick r:id="" action="ppaction://hlinkshowjump?jump=nextslide" highlightClick="1"/>
          </p:cNvPr>
          <p:cNvSpPr/>
          <p:nvPr/>
        </p:nvSpPr>
        <p:spPr>
          <a:xfrm>
            <a:off x="1285852" y="5572140"/>
            <a:ext cx="357190" cy="357190"/>
          </a:xfrm>
          <a:prstGeom prst="actionButtonBlank">
            <a:avLst/>
          </a:prstGeom>
          <a:gradFill>
            <a:gsLst>
              <a:gs pos="0">
                <a:srgbClr val="0070C0"/>
              </a:gs>
              <a:gs pos="68000">
                <a:srgbClr val="00B0F0"/>
              </a:gs>
              <a:gs pos="100000">
                <a:srgbClr val="66FFFF"/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52" name="Управляющая кнопка: настраиваемая 51">
            <a:hlinkClick r:id="" action="ppaction://hlinkshowjump?jump=nextslide" highlightClick="1"/>
          </p:cNvPr>
          <p:cNvSpPr/>
          <p:nvPr/>
        </p:nvSpPr>
        <p:spPr>
          <a:xfrm>
            <a:off x="1785918" y="5572140"/>
            <a:ext cx="357190" cy="357190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14546" y="5572140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- 1 балл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Управляющая кнопка: настраиваемая 53">
            <a:hlinkClick r:id="" action="ppaction://hlinkshowjump?jump=nextslide" highlightClick="1"/>
          </p:cNvPr>
          <p:cNvSpPr/>
          <p:nvPr/>
        </p:nvSpPr>
        <p:spPr>
          <a:xfrm>
            <a:off x="1285852" y="6072206"/>
            <a:ext cx="357190" cy="357190"/>
          </a:xfrm>
          <a:prstGeom prst="actionButtonBlank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55" name="Управляющая кнопка: настраиваемая 54">
            <a:hlinkClick r:id="" action="ppaction://hlinkshowjump?jump=nextslide" highlightClick="1"/>
          </p:cNvPr>
          <p:cNvSpPr/>
          <p:nvPr/>
        </p:nvSpPr>
        <p:spPr>
          <a:xfrm>
            <a:off x="1785918" y="6072206"/>
            <a:ext cx="357190" cy="357190"/>
          </a:xfrm>
          <a:prstGeom prst="actionButtonBlank">
            <a:avLst/>
          </a:prstGeom>
          <a:gradFill>
            <a:gsLst>
              <a:gs pos="0">
                <a:srgbClr val="C0C0C0"/>
              </a:gs>
              <a:gs pos="68000">
                <a:srgbClr val="DDDDDD"/>
              </a:gs>
              <a:gs pos="100000">
                <a:srgbClr val="FFFFFF"/>
              </a:gs>
            </a:gsLst>
            <a:path path="circle">
              <a:fillToRect l="50000" t="130000" r="50000" b="-30000"/>
            </a:path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214546" y="6072206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- 2 балла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8" name="Рисунок 57" descr="Рисунок2.png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>
            <a:off x="3857620" y="5286388"/>
            <a:ext cx="5181172" cy="835083"/>
          </a:xfrm>
          <a:prstGeom prst="rect">
            <a:avLst/>
          </a:prstGeom>
        </p:spPr>
      </p:pic>
      <p:sp>
        <p:nvSpPr>
          <p:cNvPr id="57" name="Управляющая кнопка: настраиваемая 56">
            <a:hlinkClick r:id="rId37" action="ppaction://hlinksldjump" highlightClick="1"/>
          </p:cNvPr>
          <p:cNvSpPr/>
          <p:nvPr/>
        </p:nvSpPr>
        <p:spPr>
          <a:xfrm>
            <a:off x="5143504" y="6286520"/>
            <a:ext cx="2928958" cy="428628"/>
          </a:xfrm>
          <a:prstGeom prst="actionButtonBlank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Блиц-турнир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настраиваемая 3">
            <a:hlinkClick r:id="" action="ppaction://noaction" highlightClick="1"/>
          </p:cNvPr>
          <p:cNvSpPr/>
          <p:nvPr/>
        </p:nvSpPr>
        <p:spPr>
          <a:xfrm>
            <a:off x="142844" y="214290"/>
            <a:ext cx="4429156" cy="642942"/>
          </a:xfrm>
          <a:prstGeom prst="actionButtonBlank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№1. Растения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285860"/>
            <a:ext cx="7500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по пню срубленного дерева узнать, сколько ему лет?</a:t>
            </a:r>
            <a:endParaRPr lang="ru-RU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214686"/>
            <a:ext cx="62151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На срубе четко видны годовые кольца. Сколько колец – столько лет дереву.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2" name="Рисунок 41" descr="fbc4659ce9d830b916a83dc7ff9f9d3d.jpg"/>
          <p:cNvPicPr>
            <a:picLocks noChangeAspect="1"/>
          </p:cNvPicPr>
          <p:nvPr/>
        </p:nvPicPr>
        <p:blipFill>
          <a:blip r:embed="rId3" cstate="print"/>
          <a:srcRect l="7076" t="4698" r="22169" b="36575"/>
          <a:stretch>
            <a:fillRect/>
          </a:stretch>
        </p:blipFill>
        <p:spPr>
          <a:xfrm>
            <a:off x="6286512" y="3786190"/>
            <a:ext cx="1785950" cy="223243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настраиваемая 3">
            <a:hlinkClick r:id="" action="ppaction://noaction" highlightClick="1"/>
          </p:cNvPr>
          <p:cNvSpPr/>
          <p:nvPr/>
        </p:nvSpPr>
        <p:spPr>
          <a:xfrm>
            <a:off x="142844" y="214290"/>
            <a:ext cx="4429156" cy="642942"/>
          </a:xfrm>
          <a:prstGeom prst="actionButtonBlank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№10. Растения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28586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дерево – символ нашей Родины</a:t>
            </a:r>
            <a:endParaRPr lang="ru-RU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214686"/>
            <a:ext cx="62151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Символом России считается береза.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 descr="s804.jpg"/>
          <p:cNvPicPr>
            <a:picLocks noChangeAspect="1"/>
          </p:cNvPicPr>
          <p:nvPr/>
        </p:nvPicPr>
        <p:blipFill>
          <a:blip r:embed="rId3" cstate="print"/>
          <a:srcRect l="24044" t="17905" r="40437" b="7770"/>
          <a:stretch>
            <a:fillRect/>
          </a:stretch>
        </p:blipFill>
        <p:spPr>
          <a:xfrm>
            <a:off x="6286512" y="3621332"/>
            <a:ext cx="1785950" cy="3022377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настраиваемая 3">
            <a:hlinkClick r:id="" action="ppaction://noaction" highlightClick="1"/>
          </p:cNvPr>
          <p:cNvSpPr/>
          <p:nvPr/>
        </p:nvSpPr>
        <p:spPr>
          <a:xfrm>
            <a:off x="142844" y="214290"/>
            <a:ext cx="4429156" cy="642942"/>
          </a:xfrm>
          <a:prstGeom prst="actionButtonBlank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№13. Растения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28586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за трава, которую и слепые узнают?</a:t>
            </a:r>
            <a:endParaRPr lang="ru-RU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214686"/>
            <a:ext cx="6215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Крапива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 descr="z638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7620" y="3929066"/>
            <a:ext cx="3452810" cy="258960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настраиваемая 3">
            <a:hlinkClick r:id="" action="ppaction://noaction" highlightClick="1"/>
          </p:cNvPr>
          <p:cNvSpPr/>
          <p:nvPr/>
        </p:nvSpPr>
        <p:spPr>
          <a:xfrm>
            <a:off x="142844" y="214290"/>
            <a:ext cx="4429156" cy="642942"/>
          </a:xfrm>
          <a:prstGeom prst="actionButtonBlank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№17. Растения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285860"/>
            <a:ext cx="7500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деревья и зимой остаются зелеными?</a:t>
            </a:r>
            <a:endParaRPr lang="ru-RU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406692"/>
            <a:ext cx="62151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Хвойные, например:</a:t>
            </a:r>
          </a:p>
          <a:p>
            <a:r>
              <a:rPr lang="ru-RU" sz="3600" dirty="0" smtClean="0"/>
              <a:t>Ель, сосна, пихта и др.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2" name="Рисунок 41" descr="winter_000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3929066"/>
            <a:ext cx="3024182" cy="2268137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настраиваемая 3">
            <a:hlinkClick r:id="" action="ppaction://noaction" highlightClick="1"/>
          </p:cNvPr>
          <p:cNvSpPr/>
          <p:nvPr/>
        </p:nvSpPr>
        <p:spPr>
          <a:xfrm>
            <a:off x="142844" y="214290"/>
            <a:ext cx="4429156" cy="642942"/>
          </a:xfrm>
          <a:prstGeom prst="actionButtonBlank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№21. Растения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285860"/>
            <a:ext cx="7500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Какое дерево, занесенное в Красную книгу, называют «деревом жизни»?</a:t>
            </a:r>
            <a:endParaRPr lang="ru-RU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406692"/>
            <a:ext cx="62151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Кедр, он же – сосна</a:t>
            </a:r>
          </a:p>
          <a:p>
            <a:r>
              <a:rPr lang="ru-RU" sz="3600" dirty="0" smtClean="0"/>
              <a:t>корейская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 descr="ena_31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2132" y="3643314"/>
            <a:ext cx="2000264" cy="3000396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настраиваемая 3">
            <a:hlinkClick r:id="" action="ppaction://noaction" highlightClick="1"/>
          </p:cNvPr>
          <p:cNvSpPr/>
          <p:nvPr/>
        </p:nvSpPr>
        <p:spPr>
          <a:xfrm>
            <a:off x="142844" y="214290"/>
            <a:ext cx="4429156" cy="642942"/>
          </a:xfrm>
          <a:prstGeom prst="actionButtonBlank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№29. Растения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285860"/>
            <a:ext cx="7500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Какая ягода бывает черной, красной, белой?</a:t>
            </a:r>
            <a:endParaRPr lang="ru-RU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406692"/>
            <a:ext cx="6215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Смородина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6" name="Группа 45"/>
          <p:cNvGrpSpPr/>
          <p:nvPr/>
        </p:nvGrpSpPr>
        <p:grpSpPr>
          <a:xfrm>
            <a:off x="2857488" y="3643314"/>
            <a:ext cx="4970164" cy="3038104"/>
            <a:chOff x="2857488" y="3643314"/>
            <a:chExt cx="4970164" cy="3038104"/>
          </a:xfrm>
        </p:grpSpPr>
        <p:pic>
          <p:nvPicPr>
            <p:cNvPr id="42" name="Рисунок 41" descr="600px-Owoce_Porzeczka_czarna.jpg"/>
            <p:cNvPicPr>
              <a:picLocks noChangeAspect="1"/>
            </p:cNvPicPr>
            <p:nvPr/>
          </p:nvPicPr>
          <p:blipFill>
            <a:blip r:embed="rId3" cstate="print"/>
            <a:srcRect l="41667" t="4166" r="1041" b="43750"/>
            <a:stretch>
              <a:fillRect/>
            </a:stretch>
          </p:blipFill>
          <p:spPr>
            <a:xfrm>
              <a:off x="2857488" y="4500570"/>
              <a:ext cx="2286016" cy="2078196"/>
            </a:xfrm>
            <a:prstGeom prst="rect">
              <a:avLst/>
            </a:prstGeom>
          </p:spPr>
        </p:pic>
        <p:pic>
          <p:nvPicPr>
            <p:cNvPr id="44" name="Рисунок 43" descr="800px-Ribes_rubrum2005-07-17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57752" y="3643314"/>
              <a:ext cx="2357454" cy="1768091"/>
            </a:xfrm>
            <a:prstGeom prst="rect">
              <a:avLst/>
            </a:prstGeom>
          </p:spPr>
        </p:pic>
        <p:pic>
          <p:nvPicPr>
            <p:cNvPr id="45" name="Рисунок 44" descr="2386430hhw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72132" y="5072074"/>
              <a:ext cx="2255520" cy="1609344"/>
            </a:xfrm>
            <a:prstGeom prst="rect">
              <a:avLst/>
            </a:prstGeom>
          </p:spPr>
        </p:pic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настраиваемая 3">
            <a:hlinkClick r:id="" action="ppaction://noaction" highlightClick="1"/>
          </p:cNvPr>
          <p:cNvSpPr/>
          <p:nvPr/>
        </p:nvSpPr>
        <p:spPr>
          <a:xfrm>
            <a:off x="142844" y="214290"/>
            <a:ext cx="4429156" cy="642942"/>
          </a:xfrm>
          <a:prstGeom prst="actionButtonBlank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№33. Растения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285860"/>
            <a:ext cx="75009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Какое дальневосточное растение, как считают китайцы, продлевает</a:t>
            </a: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жизнь и молодость?</a:t>
            </a:r>
            <a:endParaRPr lang="ru-RU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406692"/>
            <a:ext cx="6215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Женьшень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 descr="cqham.qrz.r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3643314"/>
            <a:ext cx="2207975" cy="3000396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 какой погодой птицы перестают петь?</a:t>
            </a:r>
            <a:endParaRPr lang="ru-RU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406692"/>
            <a:ext cx="6215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Перед дождливой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Управляющая кнопка: настраиваемая 41">
            <a:hlinkClick r:id="" action="ppaction://noaction" highlightClick="1"/>
          </p:cNvPr>
          <p:cNvSpPr/>
          <p:nvPr/>
        </p:nvSpPr>
        <p:spPr>
          <a:xfrm>
            <a:off x="214282" y="142852"/>
            <a:ext cx="4500594" cy="642942"/>
          </a:xfrm>
          <a:prstGeom prst="actionButtonBlank">
            <a:avLst/>
          </a:prstGeom>
          <a:gradFill>
            <a:gsLst>
              <a:gs pos="0">
                <a:srgbClr val="0070C0"/>
              </a:gs>
              <a:gs pos="68000">
                <a:srgbClr val="00B0F0"/>
              </a:gs>
              <a:gs pos="100000">
                <a:srgbClr val="66FFFF"/>
              </a:gs>
            </a:gsLst>
            <a:path path="circle">
              <a:fillToRect l="50000" t="130000" r="50000" b="-30000"/>
            </a:path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№3. Птицы.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4" name="Рисунок 43" descr="1 (1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4942" y="3786190"/>
            <a:ext cx="2833674" cy="2833674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Какая птица подбрасывает свои яйца в другие гнезда?</a:t>
            </a:r>
            <a:endParaRPr lang="ru-RU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406692"/>
            <a:ext cx="6215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Кукушка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Управляющая кнопка: настраиваемая 41">
            <a:hlinkClick r:id="" action="ppaction://noaction" highlightClick="1"/>
          </p:cNvPr>
          <p:cNvSpPr/>
          <p:nvPr/>
        </p:nvSpPr>
        <p:spPr>
          <a:xfrm>
            <a:off x="214282" y="142852"/>
            <a:ext cx="4500594" cy="642942"/>
          </a:xfrm>
          <a:prstGeom prst="actionButtonBlank">
            <a:avLst/>
          </a:prstGeom>
          <a:gradFill>
            <a:gsLst>
              <a:gs pos="0">
                <a:srgbClr val="0070C0"/>
              </a:gs>
              <a:gs pos="68000">
                <a:srgbClr val="00B0F0"/>
              </a:gs>
              <a:gs pos="100000">
                <a:srgbClr val="66FFFF"/>
              </a:gs>
            </a:gsLst>
            <a:path path="circle">
              <a:fillToRect l="50000" t="130000" r="50000" b="-30000"/>
            </a:path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№8. Птицы.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3" name="Рисунок 42" descr="p20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3857628"/>
            <a:ext cx="2624156" cy="2714644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Зимуют ли птицы в скворечниках?</a:t>
            </a:r>
            <a:endParaRPr lang="ru-RU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406692"/>
            <a:ext cx="6215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Нет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Управляющая кнопка: настраиваемая 41">
            <a:hlinkClick r:id="" action="ppaction://noaction" highlightClick="1"/>
          </p:cNvPr>
          <p:cNvSpPr/>
          <p:nvPr/>
        </p:nvSpPr>
        <p:spPr>
          <a:xfrm>
            <a:off x="214282" y="142852"/>
            <a:ext cx="4500594" cy="642942"/>
          </a:xfrm>
          <a:prstGeom prst="actionButtonBlank">
            <a:avLst/>
          </a:prstGeom>
          <a:gradFill>
            <a:gsLst>
              <a:gs pos="0">
                <a:srgbClr val="0070C0"/>
              </a:gs>
              <a:gs pos="68000">
                <a:srgbClr val="00B0F0"/>
              </a:gs>
              <a:gs pos="100000">
                <a:srgbClr val="66FFFF"/>
              </a:gs>
            </a:gsLst>
            <a:path path="circle">
              <a:fillToRect l="50000" t="130000" r="50000" b="-30000"/>
            </a:path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№11. Птицы.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4" name="Рисунок 43" descr="25715_novosele_44e7a_5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4214818"/>
            <a:ext cx="3238523" cy="242889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 снегиря так назвали?</a:t>
            </a:r>
            <a:endParaRPr lang="ru-RU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406692"/>
            <a:ext cx="62151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Снегирь прилетает</a:t>
            </a:r>
          </a:p>
          <a:p>
            <a:r>
              <a:rPr lang="ru-RU" sz="3600" dirty="0" smtClean="0"/>
              <a:t>с первым снегом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Управляющая кнопка: настраиваемая 41">
            <a:hlinkClick r:id="" action="ppaction://noaction" highlightClick="1"/>
          </p:cNvPr>
          <p:cNvSpPr/>
          <p:nvPr/>
        </p:nvSpPr>
        <p:spPr>
          <a:xfrm>
            <a:off x="214282" y="142852"/>
            <a:ext cx="4500594" cy="642942"/>
          </a:xfrm>
          <a:prstGeom prst="actionButtonBlank">
            <a:avLst/>
          </a:prstGeom>
          <a:gradFill>
            <a:gsLst>
              <a:gs pos="0">
                <a:srgbClr val="0070C0"/>
              </a:gs>
              <a:gs pos="68000">
                <a:srgbClr val="00B0F0"/>
              </a:gs>
              <a:gs pos="100000">
                <a:srgbClr val="66FFFF"/>
              </a:gs>
            </a:gsLst>
            <a:path path="circle">
              <a:fillToRect l="50000" t="130000" r="50000" b="-30000"/>
            </a:path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№19. Птицы.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3" name="Рисунок 42" descr="32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4127144"/>
            <a:ext cx="3193722" cy="255083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прилетом каких птиц мы считаем, что началась весна?</a:t>
            </a:r>
            <a:endParaRPr lang="ru-RU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406692"/>
            <a:ext cx="6215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С прилетом грачей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Управляющая кнопка: настраиваемая 41">
            <a:hlinkClick r:id="" action="ppaction://noaction" highlightClick="1"/>
          </p:cNvPr>
          <p:cNvSpPr/>
          <p:nvPr/>
        </p:nvSpPr>
        <p:spPr>
          <a:xfrm>
            <a:off x="214282" y="142852"/>
            <a:ext cx="4500594" cy="642942"/>
          </a:xfrm>
          <a:prstGeom prst="actionButtonBlank">
            <a:avLst/>
          </a:prstGeom>
          <a:gradFill>
            <a:gsLst>
              <a:gs pos="0">
                <a:srgbClr val="0070C0"/>
              </a:gs>
              <a:gs pos="68000">
                <a:srgbClr val="00B0F0"/>
              </a:gs>
              <a:gs pos="100000">
                <a:srgbClr val="66FFFF"/>
              </a:gs>
            </a:gsLst>
            <a:path path="circle">
              <a:fillToRect l="50000" t="130000" r="50000" b="-30000"/>
            </a:path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№23. Птицы.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4" name="Рисунок 43" descr="800px-Rook_-_Corvus_frugilegus_(476445950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9124" y="4183564"/>
            <a:ext cx="3571900" cy="238870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Какая птица выводит птенцов зимой?</a:t>
            </a:r>
            <a:endParaRPr lang="ru-RU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406692"/>
            <a:ext cx="6215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Клест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Управляющая кнопка: настраиваемая 41">
            <a:hlinkClick r:id="" action="ppaction://noaction" highlightClick="1"/>
          </p:cNvPr>
          <p:cNvSpPr/>
          <p:nvPr/>
        </p:nvSpPr>
        <p:spPr>
          <a:xfrm>
            <a:off x="214282" y="142852"/>
            <a:ext cx="4500594" cy="642942"/>
          </a:xfrm>
          <a:prstGeom prst="actionButtonBlank">
            <a:avLst/>
          </a:prstGeom>
          <a:gradFill>
            <a:gsLst>
              <a:gs pos="0">
                <a:srgbClr val="0070C0"/>
              </a:gs>
              <a:gs pos="68000">
                <a:srgbClr val="00B0F0"/>
              </a:gs>
              <a:gs pos="100000">
                <a:srgbClr val="66FFFF"/>
              </a:gs>
            </a:gsLst>
            <a:path path="circle">
              <a:fillToRect l="50000" t="130000" r="50000" b="-30000"/>
            </a:path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№27. Птицы.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3" name="Рисунок 42" descr="800px-Red_Crossbills_(Male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3306" y="4071942"/>
            <a:ext cx="3860065" cy="257176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Какая птица, занесенная в Красную книгу, является символом </a:t>
            </a:r>
          </a:p>
          <a:p>
            <a:pPr algn="ctr"/>
            <a:r>
              <a:rPr lang="ru-RU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Дальнего Востока?</a:t>
            </a:r>
            <a:endParaRPr lang="ru-RU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406692"/>
            <a:ext cx="62151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Дальневосточный</a:t>
            </a:r>
          </a:p>
          <a:p>
            <a:r>
              <a:rPr lang="ru-RU" sz="3600" dirty="0" smtClean="0"/>
              <a:t>аист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Управляющая кнопка: настраиваемая 41">
            <a:hlinkClick r:id="" action="ppaction://noaction" highlightClick="1"/>
          </p:cNvPr>
          <p:cNvSpPr/>
          <p:nvPr/>
        </p:nvSpPr>
        <p:spPr>
          <a:xfrm>
            <a:off x="214282" y="142852"/>
            <a:ext cx="4500594" cy="642942"/>
          </a:xfrm>
          <a:prstGeom prst="actionButtonBlank">
            <a:avLst/>
          </a:prstGeom>
          <a:gradFill>
            <a:gsLst>
              <a:gs pos="0">
                <a:srgbClr val="0070C0"/>
              </a:gs>
              <a:gs pos="68000">
                <a:srgbClr val="00B0F0"/>
              </a:gs>
              <a:gs pos="100000">
                <a:srgbClr val="66FFFF"/>
              </a:gs>
            </a:gsLst>
            <a:path path="circle">
              <a:fillToRect l="50000" t="130000" r="50000" b="-30000"/>
            </a:path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№31. Птицы.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4" name="Рисунок 43" descr="450px-Kounotori_06f4471s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3714752"/>
            <a:ext cx="2250279" cy="300037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животные меняют шубу 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два раза в год?</a:t>
            </a:r>
            <a:endParaRPr lang="ru-RU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406692"/>
            <a:ext cx="62151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Лиса, </a:t>
            </a:r>
          </a:p>
          <a:p>
            <a:r>
              <a:rPr lang="ru-RU" sz="3600" dirty="0" smtClean="0"/>
              <a:t>белка, </a:t>
            </a:r>
          </a:p>
          <a:p>
            <a:r>
              <a:rPr lang="ru-RU" sz="3600" dirty="0" smtClean="0"/>
              <a:t>заяц.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Управляющая кнопка: настраиваемая 42">
            <a:hlinkClick r:id="" action="ppaction://noaction" highlightClick="1"/>
          </p:cNvPr>
          <p:cNvSpPr/>
          <p:nvPr/>
        </p:nvSpPr>
        <p:spPr>
          <a:xfrm>
            <a:off x="214282" y="285728"/>
            <a:ext cx="5072098" cy="642942"/>
          </a:xfrm>
          <a:prstGeom prst="actionButtonBlank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№2. Животные</a:t>
            </a:r>
            <a:endParaRPr lang="ru-RU" sz="3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8" name="Группа 47"/>
          <p:cNvGrpSpPr/>
          <p:nvPr/>
        </p:nvGrpSpPr>
        <p:grpSpPr>
          <a:xfrm>
            <a:off x="2071670" y="3929066"/>
            <a:ext cx="6296052" cy="2748354"/>
            <a:chOff x="2071670" y="3929066"/>
            <a:chExt cx="6296052" cy="2748354"/>
          </a:xfrm>
        </p:grpSpPr>
        <p:pic>
          <p:nvPicPr>
            <p:cNvPr id="45" name="Рисунок 44" descr="800px-Urocyon_cinereoargenteus_in_brushwood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71670" y="4143380"/>
              <a:ext cx="2782604" cy="1857388"/>
            </a:xfrm>
            <a:prstGeom prst="rect">
              <a:avLst/>
            </a:prstGeom>
          </p:spPr>
        </p:pic>
        <p:pic>
          <p:nvPicPr>
            <p:cNvPr id="46" name="Рисунок 45" descr="729px-MattiParkkonen_Orava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14810" y="4857760"/>
              <a:ext cx="2214578" cy="1819660"/>
            </a:xfrm>
            <a:prstGeom prst="rect">
              <a:avLst/>
            </a:prstGeom>
          </p:spPr>
        </p:pic>
        <p:pic>
          <p:nvPicPr>
            <p:cNvPr id="47" name="Рисунок 46" descr="800px-Arctic_Hare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29322" y="3929066"/>
              <a:ext cx="2438400" cy="1652016"/>
            </a:xfrm>
            <a:prstGeom prst="rect">
              <a:avLst/>
            </a:prstGeom>
          </p:spPr>
        </p:pic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теряет лось каждую зиму?</a:t>
            </a:r>
            <a:endParaRPr lang="ru-RU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406692"/>
            <a:ext cx="6215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Рога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Управляющая кнопка: настраиваемая 42">
            <a:hlinkClick r:id="" action="ppaction://noaction" highlightClick="1"/>
          </p:cNvPr>
          <p:cNvSpPr/>
          <p:nvPr/>
        </p:nvSpPr>
        <p:spPr>
          <a:xfrm>
            <a:off x="214282" y="285728"/>
            <a:ext cx="5072098" cy="642942"/>
          </a:xfrm>
          <a:prstGeom prst="actionButtonBlank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№7. Животные</a:t>
            </a:r>
            <a:endParaRPr lang="ru-RU" sz="3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2" name="Рисунок 41" descr="0007-006-Lo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3723484"/>
            <a:ext cx="2898703" cy="2987274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случается с пчелой, когда она ужалит?</a:t>
            </a:r>
            <a:endParaRPr lang="ru-RU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406692"/>
            <a:ext cx="6215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Пчела умирает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Управляющая кнопка: настраиваемая 42">
            <a:hlinkClick r:id="" action="ppaction://noaction" highlightClick="1"/>
          </p:cNvPr>
          <p:cNvSpPr/>
          <p:nvPr/>
        </p:nvSpPr>
        <p:spPr>
          <a:xfrm>
            <a:off x="214282" y="285728"/>
            <a:ext cx="5072098" cy="642942"/>
          </a:xfrm>
          <a:prstGeom prst="actionButtonBlank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№14. Животные</a:t>
            </a:r>
            <a:endParaRPr lang="ru-RU" sz="3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4" name="Рисунок 43" descr="800px-Apis_mellifera_carnica_worker_hive_entrance_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44" y="4143380"/>
            <a:ext cx="4157666" cy="24946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хищный зверь любит малину?</a:t>
            </a:r>
            <a:endParaRPr lang="ru-RU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406692"/>
            <a:ext cx="6215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Медведь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Управляющая кнопка: настраиваемая 42">
            <a:hlinkClick r:id="" action="ppaction://noaction" highlightClick="1"/>
          </p:cNvPr>
          <p:cNvSpPr/>
          <p:nvPr/>
        </p:nvSpPr>
        <p:spPr>
          <a:xfrm>
            <a:off x="214282" y="285728"/>
            <a:ext cx="5072098" cy="642942"/>
          </a:xfrm>
          <a:prstGeom prst="actionButtonBlank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№18. Животные</a:t>
            </a:r>
            <a:endParaRPr lang="ru-RU" sz="3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2" name="Рисунок 41" descr="Brown_Bear_Feeding_on_Salmon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4100517"/>
            <a:ext cx="3271838" cy="2617471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Каких зайцев называют </a:t>
            </a:r>
            <a:r>
              <a:rPr lang="ru-RU" sz="2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листопадничками</a:t>
            </a:r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406692"/>
            <a:ext cx="62151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Тех, которые родились</a:t>
            </a:r>
          </a:p>
          <a:p>
            <a:r>
              <a:rPr lang="ru-RU" sz="3600" dirty="0" smtClean="0"/>
              <a:t>осенью, в листопад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Управляющая кнопка: настраиваемая 42">
            <a:hlinkClick r:id="" action="ppaction://noaction" highlightClick="1"/>
          </p:cNvPr>
          <p:cNvSpPr/>
          <p:nvPr/>
        </p:nvSpPr>
        <p:spPr>
          <a:xfrm>
            <a:off x="214282" y="285728"/>
            <a:ext cx="5072098" cy="642942"/>
          </a:xfrm>
          <a:prstGeom prst="actionButtonBlank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№22. Животные</a:t>
            </a:r>
            <a:endParaRPr lang="ru-RU" sz="3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4" name="Рисунок 43" descr="Running_ha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4942" y="3857628"/>
            <a:ext cx="3161966" cy="2014531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животные спят зимой?</a:t>
            </a:r>
            <a:endParaRPr lang="ru-RU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406692"/>
            <a:ext cx="62151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Медведь,</a:t>
            </a:r>
          </a:p>
          <a:p>
            <a:r>
              <a:rPr lang="ru-RU" sz="3600" dirty="0" smtClean="0"/>
              <a:t>ёж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Управляющая кнопка: настраиваемая 42">
            <a:hlinkClick r:id="" action="ppaction://noaction" highlightClick="1"/>
          </p:cNvPr>
          <p:cNvSpPr/>
          <p:nvPr/>
        </p:nvSpPr>
        <p:spPr>
          <a:xfrm>
            <a:off x="214282" y="285728"/>
            <a:ext cx="5072098" cy="642942"/>
          </a:xfrm>
          <a:prstGeom prst="actionButtonBlank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№26. Животные</a:t>
            </a:r>
            <a:endParaRPr lang="ru-RU" sz="3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6" name="Группа 45"/>
          <p:cNvGrpSpPr/>
          <p:nvPr/>
        </p:nvGrpSpPr>
        <p:grpSpPr>
          <a:xfrm>
            <a:off x="2857488" y="3714752"/>
            <a:ext cx="5000660" cy="2952770"/>
            <a:chOff x="2857488" y="3714752"/>
            <a:chExt cx="5000660" cy="2952770"/>
          </a:xfrm>
        </p:grpSpPr>
        <p:pic>
          <p:nvPicPr>
            <p:cNvPr id="42" name="Рисунок 41" descr="450px-Medved_mzo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43570" y="3714752"/>
              <a:ext cx="2214578" cy="2952770"/>
            </a:xfrm>
            <a:prstGeom prst="rect">
              <a:avLst/>
            </a:prstGeom>
          </p:spPr>
        </p:pic>
        <p:pic>
          <p:nvPicPr>
            <p:cNvPr id="45" name="Рисунок 44" descr="800px-Erinaceus_europaeus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57488" y="4429132"/>
              <a:ext cx="2643174" cy="1982381"/>
            </a:xfrm>
            <a:prstGeom prst="rect">
              <a:avLst/>
            </a:prstGeom>
          </p:spPr>
        </p:pic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хищник считается символом Приамурья?</a:t>
            </a:r>
            <a:endParaRPr lang="ru-RU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406692"/>
            <a:ext cx="6215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Амурский тигр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Управляющая кнопка: настраиваемая 42">
            <a:hlinkClick r:id="" action="ppaction://noaction" highlightClick="1"/>
          </p:cNvPr>
          <p:cNvSpPr/>
          <p:nvPr/>
        </p:nvSpPr>
        <p:spPr>
          <a:xfrm>
            <a:off x="214282" y="285728"/>
            <a:ext cx="5072098" cy="642942"/>
          </a:xfrm>
          <a:prstGeom prst="actionButtonBlank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№34. Животные</a:t>
            </a:r>
            <a:endParaRPr lang="ru-RU" sz="3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4" name="Рисунок 43" descr="800px-Panthera_tigris_altaica_13_-_Buffalo_Zo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9058" y="4143380"/>
            <a:ext cx="3786214" cy="2565159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Узнайте растение на фотографии.</a:t>
            </a:r>
            <a:endParaRPr lang="ru-RU" sz="2800" b="1" dirty="0">
              <a:solidFill>
                <a:schemeClr val="bg1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2000240"/>
            <a:ext cx="6215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3600" dirty="0" smtClean="0"/>
              <a:t>Брусника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Управляющая кнопка: настраиваемая 41">
            <a:hlinkClick r:id="" action="ppaction://noaction" highlightClick="1"/>
          </p:cNvPr>
          <p:cNvSpPr/>
          <p:nvPr/>
        </p:nvSpPr>
        <p:spPr>
          <a:xfrm>
            <a:off x="214282" y="214290"/>
            <a:ext cx="5643602" cy="642942"/>
          </a:xfrm>
          <a:prstGeom prst="actionButtonBlank">
            <a:avLst/>
          </a:prstGeom>
          <a:gradFill>
            <a:gsLst>
              <a:gs pos="0">
                <a:srgbClr val="C0C0C0"/>
              </a:gs>
              <a:gs pos="68000">
                <a:srgbClr val="DDDDDD"/>
              </a:gs>
              <a:gs pos="100000">
                <a:srgbClr val="FFFFFF"/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№6. Фото-загадка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D:\mydoc\растения ДВ\Брусника обыкновенная _ Дальневосточные лекарственные растения_files\brysnika-300x20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3357562"/>
            <a:ext cx="4929222" cy="330257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Узнайте растение по фотографии листа.</a:t>
            </a:r>
            <a:endParaRPr lang="ru-RU" sz="2800" b="1" dirty="0">
              <a:solidFill>
                <a:schemeClr val="bg1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2000240"/>
            <a:ext cx="6215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3600" dirty="0" smtClean="0"/>
              <a:t>Береза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Управляющая кнопка: настраиваемая 41">
            <a:hlinkClick r:id="" action="ppaction://noaction" highlightClick="1"/>
          </p:cNvPr>
          <p:cNvSpPr/>
          <p:nvPr/>
        </p:nvSpPr>
        <p:spPr>
          <a:xfrm>
            <a:off x="214282" y="214290"/>
            <a:ext cx="5643602" cy="642942"/>
          </a:xfrm>
          <a:prstGeom prst="actionButtonBlank">
            <a:avLst/>
          </a:prstGeom>
          <a:gradFill>
            <a:gsLst>
              <a:gs pos="0">
                <a:srgbClr val="C0C0C0"/>
              </a:gs>
              <a:gs pos="68000">
                <a:srgbClr val="DDDDDD"/>
              </a:gs>
              <a:gs pos="100000">
                <a:srgbClr val="FFFFFF"/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№20. Фото-загадка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3" name="Рисунок 42" descr="Koeh-021.jpg"/>
          <p:cNvPicPr>
            <a:picLocks noChangeAspect="1"/>
          </p:cNvPicPr>
          <p:nvPr/>
        </p:nvPicPr>
        <p:blipFill>
          <a:blip r:embed="rId3" cstate="print"/>
          <a:srcRect l="52878" t="55208" r="2514" b="3125"/>
          <a:stretch>
            <a:fillRect/>
          </a:stretch>
        </p:blipFill>
        <p:spPr>
          <a:xfrm>
            <a:off x="3071802" y="2786058"/>
            <a:ext cx="3000396" cy="3871479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58" y="1285860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Узнайте растение по фотографии шишки.</a:t>
            </a:r>
            <a:endParaRPr lang="ru-RU" sz="2800" b="1" dirty="0">
              <a:solidFill>
                <a:schemeClr val="bg1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2000240"/>
            <a:ext cx="6215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3600" dirty="0" smtClean="0"/>
              <a:t>Ель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Управляющая кнопка: настраиваемая 41">
            <a:hlinkClick r:id="" action="ppaction://noaction" highlightClick="1"/>
          </p:cNvPr>
          <p:cNvSpPr/>
          <p:nvPr/>
        </p:nvSpPr>
        <p:spPr>
          <a:xfrm>
            <a:off x="214282" y="214290"/>
            <a:ext cx="5643602" cy="642942"/>
          </a:xfrm>
          <a:prstGeom prst="actionButtonBlank">
            <a:avLst/>
          </a:prstGeom>
          <a:gradFill>
            <a:gsLst>
              <a:gs pos="0">
                <a:srgbClr val="C0C0C0"/>
              </a:gs>
              <a:gs pos="68000">
                <a:srgbClr val="DDDDDD"/>
              </a:gs>
              <a:gs pos="100000">
                <a:srgbClr val="FFFFFF"/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№30. Фото-загадка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4" name="Рисунок 43" descr="Koeh-105.jpg"/>
          <p:cNvPicPr>
            <a:picLocks noChangeAspect="1"/>
          </p:cNvPicPr>
          <p:nvPr/>
        </p:nvPicPr>
        <p:blipFill>
          <a:blip r:embed="rId3" cstate="print"/>
          <a:srcRect t="29167" r="74625" b="13541"/>
          <a:stretch>
            <a:fillRect/>
          </a:stretch>
        </p:blipFill>
        <p:spPr>
          <a:xfrm rot="5400000">
            <a:off x="2746369" y="1611293"/>
            <a:ext cx="2286016" cy="6778686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узнать о приближении дождя, наблюдая за муравейником?</a:t>
            </a:r>
            <a:endParaRPr lang="ru-RU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143248"/>
            <a:ext cx="62151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Перед дождем все</a:t>
            </a:r>
          </a:p>
          <a:p>
            <a:r>
              <a:rPr lang="ru-RU" sz="3600" dirty="0" smtClean="0"/>
              <a:t>муравьи прячутся</a:t>
            </a:r>
          </a:p>
          <a:p>
            <a:r>
              <a:rPr lang="ru-RU" sz="3600" dirty="0" smtClean="0"/>
              <a:t>в муравейник и</a:t>
            </a:r>
          </a:p>
          <a:p>
            <a:r>
              <a:rPr lang="ru-RU" sz="3600" dirty="0" smtClean="0"/>
              <a:t>закрывают все ходы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Управляющая кнопка: настраиваемая 41">
            <a:hlinkClick r:id="" action="ppaction://noaction" highlightClick="1"/>
          </p:cNvPr>
          <p:cNvSpPr/>
          <p:nvPr/>
        </p:nvSpPr>
        <p:spPr>
          <a:xfrm>
            <a:off x="142844" y="142852"/>
            <a:ext cx="4714908" cy="642942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Вопрос №4. Насекомые</a:t>
            </a: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45" name="Рисунок 44" descr="Xn_ant_hi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929042"/>
            <a:ext cx="3357586" cy="251819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 осенью деваются бабочки?</a:t>
            </a:r>
            <a:endParaRPr lang="ru-RU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143248"/>
            <a:ext cx="62151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Большинство гибнут</a:t>
            </a:r>
          </a:p>
          <a:p>
            <a:r>
              <a:rPr lang="ru-RU" sz="3600" dirty="0" smtClean="0"/>
              <a:t>с холодами. Некоторые</a:t>
            </a:r>
          </a:p>
          <a:p>
            <a:r>
              <a:rPr lang="ru-RU" sz="3600" dirty="0" smtClean="0"/>
              <a:t>прячутся в щели, </a:t>
            </a:r>
          </a:p>
          <a:p>
            <a:r>
              <a:rPr lang="ru-RU" sz="3600" dirty="0" smtClean="0"/>
              <a:t>под кору и там зимуют.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Управляющая кнопка: настраиваемая 41">
            <a:hlinkClick r:id="" action="ppaction://noaction" highlightClick="1"/>
          </p:cNvPr>
          <p:cNvSpPr/>
          <p:nvPr/>
        </p:nvSpPr>
        <p:spPr>
          <a:xfrm>
            <a:off x="142844" y="142852"/>
            <a:ext cx="4714908" cy="642942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Вопрос №9. Насекомые</a:t>
            </a: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43" name="Рисунок 42" descr="600px-%D0%91%D0%B0%D0%B1%D0%BE%D1%87%D0%BA%D0%B8_%D0%BC%D0%B8%D1%80%D0%B0_%D1%84%D0%BE%D1%82%D0%BE%D0%BA%D0%BE%D0%BB%D0%BB%D0%B0%D0%B6_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80" y="3857628"/>
            <a:ext cx="2714644" cy="2714644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 насекомых так называют?</a:t>
            </a:r>
            <a:endParaRPr lang="ru-RU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143248"/>
            <a:ext cx="62151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Название произошло от</a:t>
            </a:r>
          </a:p>
          <a:p>
            <a:r>
              <a:rPr lang="ru-RU" sz="3600" dirty="0" smtClean="0"/>
              <a:t>слова «насекать» – у них</a:t>
            </a:r>
          </a:p>
          <a:p>
            <a:r>
              <a:rPr lang="ru-RU" sz="3600" dirty="0" smtClean="0"/>
              <a:t>на брюшке насечки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Управляющая кнопка: настраиваемая 41">
            <a:hlinkClick r:id="" action="ppaction://noaction" highlightClick="1"/>
          </p:cNvPr>
          <p:cNvSpPr/>
          <p:nvPr/>
        </p:nvSpPr>
        <p:spPr>
          <a:xfrm>
            <a:off x="142844" y="142852"/>
            <a:ext cx="4714908" cy="642942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Вопрос №12. Насекомые</a:t>
            </a: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43" name="Рисунок 42" descr="600px-BIEDRO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0694" y="3786166"/>
            <a:ext cx="2571768" cy="257176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Какую пользу приносят черви?</a:t>
            </a:r>
            <a:endParaRPr lang="ru-RU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4032128"/>
            <a:ext cx="6215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Рыхлят землю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Управляющая кнопка: настраиваемая 41">
            <a:hlinkClick r:id="" action="ppaction://noaction" highlightClick="1"/>
          </p:cNvPr>
          <p:cNvSpPr/>
          <p:nvPr/>
        </p:nvSpPr>
        <p:spPr>
          <a:xfrm>
            <a:off x="142844" y="142852"/>
            <a:ext cx="4714908" cy="642942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Вопрос №16. Насекомые</a:t>
            </a: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43" name="Рисунок 42" descr="800px-Earthworm_klitellum_copulation_beentre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4276141"/>
            <a:ext cx="2928958" cy="2193057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охраняет лесную полянку 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вредных мух?</a:t>
            </a:r>
            <a:endParaRPr lang="ru-RU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643314"/>
            <a:ext cx="6215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Стрекозы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Управляющая кнопка: настраиваемая 41">
            <a:hlinkClick r:id="" action="ppaction://noaction" highlightClick="1"/>
          </p:cNvPr>
          <p:cNvSpPr/>
          <p:nvPr/>
        </p:nvSpPr>
        <p:spPr>
          <a:xfrm>
            <a:off x="142844" y="142852"/>
            <a:ext cx="4714908" cy="642942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Вопрос №24. Насекомые</a:t>
            </a: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43" name="Рисунок 42" descr="800px-Sympetrum_flaveolum_-_side_%28aka%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6182" y="4286256"/>
            <a:ext cx="3871914" cy="2376387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птица, а летает, не слон, а с хоботом, никто не приручает, а на нос садится.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это?</a:t>
            </a:r>
            <a:endParaRPr lang="ru-RU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571876"/>
            <a:ext cx="6215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Муха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Управляющая кнопка: настраиваемая 41">
            <a:hlinkClick r:id="" action="ppaction://noaction" highlightClick="1"/>
          </p:cNvPr>
          <p:cNvSpPr/>
          <p:nvPr/>
        </p:nvSpPr>
        <p:spPr>
          <a:xfrm>
            <a:off x="142844" y="142852"/>
            <a:ext cx="4714908" cy="642942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Вопрос №28. Насекомые</a:t>
            </a: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43" name="Рисунок 42" descr="Musca_domestica_fema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6248" y="4357917"/>
            <a:ext cx="3434055" cy="2285793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28586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кого уши на ногах?</a:t>
            </a:r>
            <a:endParaRPr lang="ru-RU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86678" y="3214686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2000240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3460624"/>
            <a:ext cx="6215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endParaRPr lang="ru-RU" sz="3600" dirty="0" smtClean="0"/>
          </a:p>
          <a:p>
            <a:r>
              <a:rPr lang="ru-RU" sz="3600" dirty="0" smtClean="0"/>
              <a:t>У кузнечика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Управляющая кнопка: настраиваемая 41">
            <a:hlinkClick r:id="" action="ppaction://noaction" highlightClick="1"/>
          </p:cNvPr>
          <p:cNvSpPr/>
          <p:nvPr/>
        </p:nvSpPr>
        <p:spPr>
          <a:xfrm>
            <a:off x="142844" y="142852"/>
            <a:ext cx="4714908" cy="642942"/>
          </a:xfrm>
          <a:prstGeom prst="actionButtonBlan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Вопрос №32. Насекомые</a:t>
            </a: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43" name="Рисунок 42" descr="800px-Phaneroptera_falcat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0430" y="4286256"/>
            <a:ext cx="4184926" cy="2286016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887442"/>
            <a:ext cx="85725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день рождения Кате подарили щенка.</a:t>
            </a:r>
            <a:r>
              <a:rPr lang="ru-RU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Наконец-то сбылась ее мечта. Она так долго просила родителей купить ей щенка. И вот теперь у нее появился новый друг. Катя каждую минуту играла с ним, кормила, гуляла. А потом ей подарили говорящую куклу. О щенке Катя вспоминала все реже, а когда он заболел, сказала маме: «Больной собаке не место в доме, пусть живет на улице». Правильно ли поступила девочка?</a:t>
            </a:r>
          </a:p>
        </p:txBody>
      </p:sp>
      <p:sp>
        <p:nvSpPr>
          <p:cNvPr id="7" name="Пятно 2 6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15272" y="5143512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282" y="4071942"/>
            <a:ext cx="62151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3600" dirty="0" smtClean="0"/>
              <a:t>Нет, ведь мы</a:t>
            </a:r>
          </a:p>
          <a:p>
            <a:r>
              <a:rPr lang="ru-RU" sz="3600" dirty="0" smtClean="0"/>
              <a:t>в ответе за тех,</a:t>
            </a:r>
          </a:p>
          <a:p>
            <a:r>
              <a:rPr lang="ru-RU" sz="3600" dirty="0" smtClean="0"/>
              <a:t>кого приручили!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Управляющая кнопка: настраиваемая 43">
            <a:hlinkClick r:id="" action="ppaction://noaction" highlightClick="1"/>
          </p:cNvPr>
          <p:cNvSpPr/>
          <p:nvPr/>
        </p:nvSpPr>
        <p:spPr>
          <a:xfrm>
            <a:off x="142844" y="142852"/>
            <a:ext cx="7429552" cy="642942"/>
          </a:xfrm>
          <a:prstGeom prst="actionButtonBlank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FFFF"/>
                </a:solidFill>
              </a:rPr>
              <a:t>Вопрос №5. Экологические ситуации</a:t>
            </a:r>
            <a:endParaRPr lang="ru-RU" sz="3200" dirty="0">
              <a:solidFill>
                <a:srgbClr val="FFFFFF"/>
              </a:solidFill>
            </a:endParaRPr>
          </a:p>
        </p:txBody>
      </p:sp>
      <p:pic>
        <p:nvPicPr>
          <p:cNvPr id="42" name="Рисунок 41" descr="Beagador-pup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33808" y="4786322"/>
            <a:ext cx="2595580" cy="1946686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887442"/>
            <a:ext cx="85725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Олег стоял у клумбы и бил прутиком по головкам цветов.</a:t>
            </a:r>
          </a:p>
          <a:p>
            <a:pPr algn="ctr">
              <a:buFontTx/>
              <a:buChar char="-"/>
            </a:pP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ты делаешь? – спросила бабушка.</a:t>
            </a:r>
          </a:p>
          <a:p>
            <a:pPr algn="ctr">
              <a:buFontTx/>
              <a:buChar char="-"/>
            </a:pP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Пчел прогоняю, они жалят цветы.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Бабушка улыбнулась, и, подозвав к себе внука, что-то рассказала ему. После этого Олег выбросил прутик и удивленно пожал плечами:</a:t>
            </a:r>
          </a:p>
          <a:p>
            <a:pPr algn="ctr">
              <a:buFontTx/>
              <a:buChar char="-"/>
            </a:pP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 я и не знал об этом.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рассказала Олегу бабушка?</a:t>
            </a:r>
          </a:p>
        </p:txBody>
      </p:sp>
      <p:sp>
        <p:nvSpPr>
          <p:cNvPr id="7" name="Пятно 2 6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715272" y="5143512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500826" y="3857628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2844" y="4263948"/>
            <a:ext cx="6215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3600" dirty="0" smtClean="0"/>
              <a:t>Пчелы цветы не жалят, они питаются нектаром!</a:t>
            </a:r>
            <a:endParaRPr lang="ru-RU" sz="36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Управляющая кнопка: настраиваемая 43">
            <a:hlinkClick r:id="" action="ppaction://noaction" highlightClick="1"/>
          </p:cNvPr>
          <p:cNvSpPr/>
          <p:nvPr/>
        </p:nvSpPr>
        <p:spPr>
          <a:xfrm>
            <a:off x="142844" y="142852"/>
            <a:ext cx="7429552" cy="642942"/>
          </a:xfrm>
          <a:prstGeom prst="actionButtonBlank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FFFF"/>
                </a:solidFill>
              </a:rPr>
              <a:t>Вопрос №15. Экологические ситуации</a:t>
            </a:r>
            <a:endParaRPr lang="ru-RU" sz="3200" dirty="0">
              <a:solidFill>
                <a:srgbClr val="FFFFFF"/>
              </a:solidFill>
            </a:endParaRPr>
          </a:p>
        </p:txBody>
      </p:sp>
      <p:pic>
        <p:nvPicPr>
          <p:cNvPr id="43" name="Рисунок 42" descr="800px-Bees_Collecting_Pollen_2004-08-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5357826"/>
            <a:ext cx="1857388" cy="139304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1216398"/>
            <a:ext cx="8572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Идя на экскурсию в лес, дети увидели сон-траву. Гена хотел сорвать и принести в класс, а Ира предложила выкопать и посадить на школьном участке. Ребята долго спорили, но так и не решили, кто прав.</a:t>
            </a:r>
          </a:p>
        </p:txBody>
      </p:sp>
      <p:sp>
        <p:nvSpPr>
          <p:cNvPr id="7" name="Пятно 2 6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7358082" y="4143380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6143636" y="2857496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2844" y="2857496"/>
            <a:ext cx="621510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2800" dirty="0" smtClean="0"/>
              <a:t>Сон-траву рвать нельзя, она взята под охрану. Пересаживать тоже нельзя. Осенью нужно собрать семена и посадить в не слишком затененном месте.</a:t>
            </a:r>
            <a:endParaRPr lang="ru-RU" sz="28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Управляющая кнопка: настраиваемая 43">
            <a:hlinkClick r:id="" action="ppaction://noaction" highlightClick="1"/>
          </p:cNvPr>
          <p:cNvSpPr/>
          <p:nvPr/>
        </p:nvSpPr>
        <p:spPr>
          <a:xfrm>
            <a:off x="142844" y="142852"/>
            <a:ext cx="7429552" cy="642942"/>
          </a:xfrm>
          <a:prstGeom prst="actionButtonBlank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FFFF"/>
                </a:solidFill>
              </a:rPr>
              <a:t>Вопрос №25. Экологические ситуации</a:t>
            </a:r>
            <a:endParaRPr lang="ru-RU" sz="3200" dirty="0">
              <a:solidFill>
                <a:srgbClr val="FFFFFF"/>
              </a:solidFill>
            </a:endParaRPr>
          </a:p>
        </p:txBody>
      </p:sp>
      <p:pic>
        <p:nvPicPr>
          <p:cNvPr id="43" name="Рисунок 42" descr="450px-Pulsatilla_patens_in_Belaru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9322" y="4500570"/>
            <a:ext cx="1768073" cy="235743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1216398"/>
            <a:ext cx="85725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Сережа рассказал о том, что когда они гуляли с папой по лесу, то развели костер и пекли картошку. Потом папа залил костер водой из ручья, чтобы не было пожара, а банки и пакеты закопал. Как убедить папу Сережи, что костер в лесу разжигать нельзя?</a:t>
            </a:r>
          </a:p>
        </p:txBody>
      </p:sp>
      <p:sp>
        <p:nvSpPr>
          <p:cNvPr id="7" name="Пятно 2 6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30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6572264" y="6215082"/>
            <a:ext cx="114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Время!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ятно 2 9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29</a:t>
            </a:r>
            <a:endParaRPr lang="ru-RU" sz="4400" dirty="0"/>
          </a:p>
        </p:txBody>
      </p:sp>
      <p:sp>
        <p:nvSpPr>
          <p:cNvPr id="11" name="Пятно 2 10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28</a:t>
            </a:r>
            <a:endParaRPr lang="ru-RU" sz="4400" dirty="0"/>
          </a:p>
        </p:txBody>
      </p:sp>
      <p:sp>
        <p:nvSpPr>
          <p:cNvPr id="12" name="Пятно 2 11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27</a:t>
            </a:r>
            <a:endParaRPr lang="ru-RU" sz="4400" dirty="0"/>
          </a:p>
        </p:txBody>
      </p:sp>
      <p:sp>
        <p:nvSpPr>
          <p:cNvPr id="13" name="Пятно 2 12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26</a:t>
            </a:r>
            <a:endParaRPr lang="ru-RU" sz="4400" dirty="0"/>
          </a:p>
        </p:txBody>
      </p:sp>
      <p:sp>
        <p:nvSpPr>
          <p:cNvPr id="14" name="Пятно 2 13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25</a:t>
            </a:r>
            <a:endParaRPr lang="ru-RU" sz="4400" dirty="0"/>
          </a:p>
        </p:txBody>
      </p:sp>
      <p:sp>
        <p:nvSpPr>
          <p:cNvPr id="15" name="Пятно 2 14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24</a:t>
            </a:r>
            <a:endParaRPr lang="ru-RU" sz="4400" dirty="0"/>
          </a:p>
        </p:txBody>
      </p:sp>
      <p:sp>
        <p:nvSpPr>
          <p:cNvPr id="16" name="Пятно 2 15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23</a:t>
            </a:r>
            <a:endParaRPr lang="ru-RU" sz="4400" dirty="0"/>
          </a:p>
        </p:txBody>
      </p:sp>
      <p:sp>
        <p:nvSpPr>
          <p:cNvPr id="17" name="Пятно 2 16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22</a:t>
            </a:r>
            <a:endParaRPr lang="ru-RU" sz="4400" dirty="0"/>
          </a:p>
        </p:txBody>
      </p:sp>
      <p:sp>
        <p:nvSpPr>
          <p:cNvPr id="18" name="Пятно 2 17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21</a:t>
            </a:r>
            <a:endParaRPr lang="ru-RU" sz="4400" dirty="0"/>
          </a:p>
        </p:txBody>
      </p:sp>
      <p:sp>
        <p:nvSpPr>
          <p:cNvPr id="19" name="Пятно 2 18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20</a:t>
            </a:r>
            <a:endParaRPr lang="ru-RU" sz="4400" dirty="0"/>
          </a:p>
        </p:txBody>
      </p:sp>
      <p:sp>
        <p:nvSpPr>
          <p:cNvPr id="20" name="Пятно 2 19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19</a:t>
            </a:r>
            <a:endParaRPr lang="ru-RU" sz="4400" dirty="0"/>
          </a:p>
        </p:txBody>
      </p:sp>
      <p:sp>
        <p:nvSpPr>
          <p:cNvPr id="21" name="Пятно 2 20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18</a:t>
            </a:r>
            <a:endParaRPr lang="ru-RU" sz="4400" dirty="0"/>
          </a:p>
        </p:txBody>
      </p:sp>
      <p:sp>
        <p:nvSpPr>
          <p:cNvPr id="22" name="Пятно 2 21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17</a:t>
            </a:r>
            <a:endParaRPr lang="ru-RU" sz="4400" dirty="0"/>
          </a:p>
        </p:txBody>
      </p:sp>
      <p:sp>
        <p:nvSpPr>
          <p:cNvPr id="23" name="Пятно 2 22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16</a:t>
            </a:r>
            <a:endParaRPr lang="ru-RU" sz="4400" dirty="0"/>
          </a:p>
        </p:txBody>
      </p:sp>
      <p:sp>
        <p:nvSpPr>
          <p:cNvPr id="24" name="Пятно 2 23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15</a:t>
            </a:r>
            <a:endParaRPr lang="ru-RU" sz="4400" dirty="0"/>
          </a:p>
        </p:txBody>
      </p:sp>
      <p:sp>
        <p:nvSpPr>
          <p:cNvPr id="25" name="Пятно 2 24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14</a:t>
            </a:r>
            <a:endParaRPr lang="ru-RU" sz="4400" dirty="0"/>
          </a:p>
        </p:txBody>
      </p:sp>
      <p:sp>
        <p:nvSpPr>
          <p:cNvPr id="26" name="Пятно 2 25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13</a:t>
            </a:r>
            <a:endParaRPr lang="ru-RU" sz="4400" dirty="0"/>
          </a:p>
        </p:txBody>
      </p:sp>
      <p:sp>
        <p:nvSpPr>
          <p:cNvPr id="27" name="Пятно 2 26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12</a:t>
            </a:r>
            <a:endParaRPr lang="ru-RU" sz="4400" dirty="0"/>
          </a:p>
        </p:txBody>
      </p:sp>
      <p:sp>
        <p:nvSpPr>
          <p:cNvPr id="28" name="Пятно 2 27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11</a:t>
            </a:r>
            <a:endParaRPr lang="ru-RU" sz="4400" dirty="0"/>
          </a:p>
        </p:txBody>
      </p:sp>
      <p:sp>
        <p:nvSpPr>
          <p:cNvPr id="29" name="Пятно 2 28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39" name="Пятно 2 38"/>
          <p:cNvSpPr/>
          <p:nvPr/>
        </p:nvSpPr>
        <p:spPr>
          <a:xfrm>
            <a:off x="5357818" y="4929198"/>
            <a:ext cx="2286016" cy="1500198"/>
          </a:xfrm>
          <a:prstGeom prst="irregularSeal2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Стоп!</a:t>
            </a:r>
            <a:endParaRPr lang="ru-RU" sz="2300" b="1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2844" y="4992729"/>
            <a:ext cx="621510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2800" dirty="0" smtClean="0"/>
              <a:t>Кострище в лесу не зарастает</a:t>
            </a:r>
          </a:p>
          <a:p>
            <a:r>
              <a:rPr lang="ru-RU" sz="2800" dirty="0" smtClean="0"/>
              <a:t>5-7 лет.</a:t>
            </a:r>
            <a:endParaRPr lang="ru-RU" sz="2800" dirty="0"/>
          </a:p>
        </p:txBody>
      </p:sp>
      <p:sp>
        <p:nvSpPr>
          <p:cNvPr id="41" name="Управляющая кнопка: возврат 40">
            <a:hlinkClick r:id="rId2" action="ppaction://hlinksldjump" highlightClick="1"/>
          </p:cNvPr>
          <p:cNvSpPr/>
          <p:nvPr/>
        </p:nvSpPr>
        <p:spPr>
          <a:xfrm>
            <a:off x="8143900" y="6000768"/>
            <a:ext cx="714380" cy="642942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Управляющая кнопка: настраиваемая 43">
            <a:hlinkClick r:id="" action="ppaction://noaction" highlightClick="1"/>
          </p:cNvPr>
          <p:cNvSpPr/>
          <p:nvPr/>
        </p:nvSpPr>
        <p:spPr>
          <a:xfrm>
            <a:off x="142844" y="142852"/>
            <a:ext cx="7429552" cy="642942"/>
          </a:xfrm>
          <a:prstGeom prst="actionButtonBlank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FFFF"/>
                </a:solidFill>
              </a:rPr>
              <a:t>Вопрос №35. Экологические ситуации</a:t>
            </a:r>
            <a:endParaRPr lang="ru-RU" sz="3200" dirty="0">
              <a:solidFill>
                <a:srgbClr val="FFFFFF"/>
              </a:solidFill>
            </a:endParaRPr>
          </a:p>
        </p:txBody>
      </p:sp>
      <p:pic>
        <p:nvPicPr>
          <p:cNvPr id="42" name="Рисунок 41" descr="Изображение 0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28926" y="3143248"/>
            <a:ext cx="2571736" cy="1928802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8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8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0"/>
                            </p:stCondLst>
                            <p:childTnLst>
                              <p:par>
                                <p:cTn id="9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5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5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57290" y="2786058"/>
            <a:ext cx="65496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Блиц-турнир</a:t>
            </a:r>
            <a:r>
              <a:rPr lang="ru-RU" sz="72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72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Управляющая кнопка: настраиваемая 3">
            <a:hlinkClick r:id="" action="ppaction://hlinkshowjump?jump=nextslide" highlightClick="1"/>
          </p:cNvPr>
          <p:cNvSpPr/>
          <p:nvPr/>
        </p:nvSpPr>
        <p:spPr>
          <a:xfrm>
            <a:off x="2857488" y="5143512"/>
            <a:ext cx="3357586" cy="714380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Начать!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1643050"/>
            <a:ext cx="8572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каких птиц самки больше и сильнее самцов?</a:t>
            </a:r>
          </a:p>
        </p:txBody>
      </p:sp>
      <p:sp>
        <p:nvSpPr>
          <p:cNvPr id="29" name="Пятно 2 28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282" y="3994856"/>
            <a:ext cx="62151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2800" dirty="0" smtClean="0"/>
              <a:t>У хищных</a:t>
            </a:r>
            <a:endParaRPr lang="ru-RU" sz="2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2026499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кого самый чуткий «нос»?</a:t>
            </a:r>
          </a:p>
        </p:txBody>
      </p:sp>
      <p:sp>
        <p:nvSpPr>
          <p:cNvPr id="29" name="Пятно 2 28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282" y="3994856"/>
            <a:ext cx="62151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2800" dirty="0" smtClean="0"/>
              <a:t>У бабочки</a:t>
            </a:r>
            <a:endParaRPr lang="ru-RU" sz="2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1785926"/>
            <a:ext cx="8572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месяц весенних первоцветов.</a:t>
            </a:r>
          </a:p>
        </p:txBody>
      </p:sp>
      <p:sp>
        <p:nvSpPr>
          <p:cNvPr id="29" name="Пятно 2 28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282" y="3994856"/>
            <a:ext cx="6215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3600" dirty="0" smtClean="0"/>
              <a:t>Апрель</a:t>
            </a:r>
            <a:endParaRPr lang="ru-RU" sz="3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1785926"/>
            <a:ext cx="8572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Чемпион по скорости роста среди деревьев.</a:t>
            </a:r>
          </a:p>
        </p:txBody>
      </p:sp>
      <p:sp>
        <p:nvSpPr>
          <p:cNvPr id="29" name="Пятно 2 28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282" y="3994856"/>
            <a:ext cx="6215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3600" dirty="0" smtClean="0"/>
              <a:t>Эвкалипт</a:t>
            </a:r>
            <a:endParaRPr lang="ru-RU" sz="3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1785926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спит вниз головой?</a:t>
            </a:r>
          </a:p>
        </p:txBody>
      </p:sp>
      <p:sp>
        <p:nvSpPr>
          <p:cNvPr id="29" name="Пятно 2 28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282" y="3994856"/>
            <a:ext cx="6215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3600" dirty="0" smtClean="0"/>
              <a:t>Летучая мышь</a:t>
            </a:r>
            <a:endParaRPr lang="ru-RU" sz="3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1785926"/>
            <a:ext cx="8572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следах каких хищных зверей нет когтей?</a:t>
            </a:r>
          </a:p>
        </p:txBody>
      </p:sp>
      <p:sp>
        <p:nvSpPr>
          <p:cNvPr id="29" name="Пятно 2 28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282" y="3994856"/>
            <a:ext cx="6215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3600" dirty="0" smtClean="0"/>
              <a:t>У рыси</a:t>
            </a:r>
            <a:endParaRPr lang="ru-RU" sz="3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1785926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чего птице хвост?</a:t>
            </a:r>
          </a:p>
        </p:txBody>
      </p:sp>
      <p:sp>
        <p:nvSpPr>
          <p:cNvPr id="29" name="Пятно 2 28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282" y="3994856"/>
            <a:ext cx="6215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3600" dirty="0" smtClean="0"/>
              <a:t>Управлять полетом,</a:t>
            </a:r>
          </a:p>
          <a:p>
            <a:r>
              <a:rPr lang="ru-RU" sz="3600" dirty="0" smtClean="0"/>
              <a:t>держаться на деревьях</a:t>
            </a:r>
            <a:endParaRPr lang="ru-RU" sz="3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1785926"/>
            <a:ext cx="8572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бежит задними ногами вперед?</a:t>
            </a:r>
          </a:p>
        </p:txBody>
      </p:sp>
      <p:sp>
        <p:nvSpPr>
          <p:cNvPr id="29" name="Пятно 2 28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282" y="3994856"/>
            <a:ext cx="6215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3600" dirty="0" smtClean="0"/>
              <a:t>Заяц</a:t>
            </a:r>
            <a:endParaRPr lang="ru-RU" sz="3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1214422"/>
            <a:ext cx="8572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 какого растения говорит о том, где оно растет?</a:t>
            </a:r>
          </a:p>
        </p:txBody>
      </p:sp>
      <p:sp>
        <p:nvSpPr>
          <p:cNvPr id="29" name="Пятно 2 28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282" y="3994856"/>
            <a:ext cx="6215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3600" dirty="0" smtClean="0"/>
              <a:t>Подорожник</a:t>
            </a:r>
            <a:endParaRPr lang="ru-RU" sz="3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1573588"/>
            <a:ext cx="8572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цветок лето начинает?</a:t>
            </a:r>
          </a:p>
        </p:txBody>
      </p:sp>
      <p:sp>
        <p:nvSpPr>
          <p:cNvPr id="29" name="Пятно 2 28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282" y="3994856"/>
            <a:ext cx="6215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3600" dirty="0" smtClean="0"/>
              <a:t>Колокольчик</a:t>
            </a:r>
            <a:endParaRPr lang="ru-RU" sz="3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1573588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Разноцветные грибы.</a:t>
            </a:r>
          </a:p>
        </p:txBody>
      </p:sp>
      <p:sp>
        <p:nvSpPr>
          <p:cNvPr id="29" name="Пятно 2 28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282" y="3994856"/>
            <a:ext cx="6215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3600" dirty="0" smtClean="0"/>
              <a:t>Сыроежки</a:t>
            </a:r>
            <a:endParaRPr lang="ru-RU" sz="3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1573588"/>
            <a:ext cx="8572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Листья каких деревьев осенью краснеют?</a:t>
            </a:r>
          </a:p>
        </p:txBody>
      </p:sp>
      <p:sp>
        <p:nvSpPr>
          <p:cNvPr id="29" name="Пятно 2 28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282" y="3994856"/>
            <a:ext cx="6215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3600" dirty="0" smtClean="0"/>
              <a:t>Осины, рябины, клена</a:t>
            </a:r>
            <a:endParaRPr lang="ru-RU" sz="3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1573588"/>
            <a:ext cx="8572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Какая птица имеет очень длинный хвост?</a:t>
            </a:r>
          </a:p>
        </p:txBody>
      </p:sp>
      <p:sp>
        <p:nvSpPr>
          <p:cNvPr id="29" name="Пятно 2 28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282" y="3994856"/>
            <a:ext cx="6215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3600" dirty="0" smtClean="0"/>
              <a:t>Сорока</a:t>
            </a:r>
            <a:endParaRPr lang="ru-RU" sz="3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1573588"/>
            <a:ext cx="8572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любимое лакомство аистов.</a:t>
            </a:r>
          </a:p>
        </p:txBody>
      </p:sp>
      <p:sp>
        <p:nvSpPr>
          <p:cNvPr id="29" name="Пятно 2 28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282" y="3994856"/>
            <a:ext cx="6215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3600" dirty="0" smtClean="0"/>
              <a:t>Лягушки</a:t>
            </a:r>
            <a:endParaRPr lang="ru-RU" sz="3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1573588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еж на медведя похож?</a:t>
            </a:r>
          </a:p>
        </p:txBody>
      </p:sp>
      <p:sp>
        <p:nvSpPr>
          <p:cNvPr id="29" name="Пятно 2 28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282" y="3994856"/>
            <a:ext cx="6215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3600" dirty="0" smtClean="0"/>
              <a:t>Спит зимой</a:t>
            </a:r>
            <a:endParaRPr lang="ru-RU" sz="3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1573588"/>
            <a:ext cx="8572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питается медведь, когда спит в берлоге?</a:t>
            </a:r>
          </a:p>
        </p:txBody>
      </p:sp>
      <p:sp>
        <p:nvSpPr>
          <p:cNvPr id="29" name="Пятно 2 28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10</a:t>
            </a:r>
            <a:endParaRPr lang="ru-RU" sz="4400" dirty="0"/>
          </a:p>
        </p:txBody>
      </p:sp>
      <p:sp>
        <p:nvSpPr>
          <p:cNvPr id="30" name="Пятно 2 29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31" name="Пятно 2 30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8</a:t>
            </a:r>
            <a:endParaRPr lang="ru-RU" sz="4400" dirty="0"/>
          </a:p>
        </p:txBody>
      </p:sp>
      <p:sp>
        <p:nvSpPr>
          <p:cNvPr id="32" name="Пятно 2 31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7</a:t>
            </a:r>
            <a:endParaRPr lang="ru-RU" sz="4400" dirty="0"/>
          </a:p>
        </p:txBody>
      </p:sp>
      <p:sp>
        <p:nvSpPr>
          <p:cNvPr id="33" name="Пятно 2 32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6</a:t>
            </a:r>
            <a:endParaRPr lang="ru-RU" sz="4400" dirty="0"/>
          </a:p>
        </p:txBody>
      </p:sp>
      <p:sp>
        <p:nvSpPr>
          <p:cNvPr id="34" name="Пятно 2 33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5</a:t>
            </a:r>
            <a:endParaRPr lang="ru-RU" sz="4400" dirty="0"/>
          </a:p>
        </p:txBody>
      </p:sp>
      <p:sp>
        <p:nvSpPr>
          <p:cNvPr id="35" name="Пятно 2 34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4</a:t>
            </a:r>
            <a:endParaRPr lang="ru-RU" sz="4400" dirty="0"/>
          </a:p>
        </p:txBody>
      </p:sp>
      <p:sp>
        <p:nvSpPr>
          <p:cNvPr id="36" name="Пятно 2 35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3</a:t>
            </a:r>
            <a:endParaRPr lang="ru-RU" sz="4400" dirty="0"/>
          </a:p>
        </p:txBody>
      </p:sp>
      <p:sp>
        <p:nvSpPr>
          <p:cNvPr id="37" name="Пятно 2 36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2</a:t>
            </a:r>
            <a:endParaRPr lang="ru-RU" sz="4400" dirty="0"/>
          </a:p>
        </p:txBody>
      </p:sp>
      <p:sp>
        <p:nvSpPr>
          <p:cNvPr id="38" name="Пятно 2 37"/>
          <p:cNvSpPr/>
          <p:nvPr/>
        </p:nvSpPr>
        <p:spPr>
          <a:xfrm>
            <a:off x="6286512" y="3643314"/>
            <a:ext cx="2286016" cy="1500198"/>
          </a:xfrm>
          <a:prstGeom prst="irregularSeal2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1</a:t>
            </a:r>
            <a:endParaRPr lang="ru-RU" sz="44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282" y="3994856"/>
            <a:ext cx="6215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Правильный ответ:</a:t>
            </a:r>
          </a:p>
          <a:p>
            <a:r>
              <a:rPr lang="ru-RU" sz="3600" dirty="0" smtClean="0"/>
              <a:t>Запасами жира</a:t>
            </a:r>
            <a:endParaRPr lang="ru-RU" sz="3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600px-BIEDRO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248" y="908720"/>
            <a:ext cx="1571636" cy="1571636"/>
          </a:xfrm>
          <a:prstGeom prst="rect">
            <a:avLst/>
          </a:prstGeom>
        </p:spPr>
      </p:pic>
      <p:pic>
        <p:nvPicPr>
          <p:cNvPr id="11" name="Рисунок 10" descr="Beagador-pup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052736"/>
            <a:ext cx="1800200" cy="1350150"/>
          </a:xfrm>
          <a:prstGeom prst="rect">
            <a:avLst/>
          </a:prstGeom>
        </p:spPr>
      </p:pic>
      <p:pic>
        <p:nvPicPr>
          <p:cNvPr id="12" name="Рисунок 11" descr="p20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4293096"/>
            <a:ext cx="1296144" cy="1340838"/>
          </a:xfrm>
          <a:prstGeom prst="rect">
            <a:avLst/>
          </a:prstGeom>
        </p:spPr>
      </p:pic>
      <p:pic>
        <p:nvPicPr>
          <p:cNvPr id="13" name="Рисунок 12" descr="800px-Arctic_Har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07904" y="1052736"/>
            <a:ext cx="1913128" cy="1368152"/>
          </a:xfrm>
          <a:prstGeom prst="rect">
            <a:avLst/>
          </a:prstGeom>
        </p:spPr>
      </p:pic>
      <p:pic>
        <p:nvPicPr>
          <p:cNvPr id="14" name="Рисунок 13" descr="800px-Panthera_tigris_altaica_13_-_Buffalo_Zo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07904" y="4221088"/>
            <a:ext cx="2019413" cy="1368151"/>
          </a:xfrm>
          <a:prstGeom prst="rect">
            <a:avLst/>
          </a:prstGeom>
        </p:spPr>
      </p:pic>
      <p:pic>
        <p:nvPicPr>
          <p:cNvPr id="15" name="Рисунок 14" descr="450px-Kounotori_06f4471sv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92280" y="4149080"/>
            <a:ext cx="1157637" cy="154351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2852936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ВНИМАНИЕ!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3528" y="116632"/>
            <a:ext cx="864096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i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 pitchFamily="18" charset="0"/>
              </a:rPr>
              <a:t>КГБУ «Камчатская краевая детская библиотека им.В.Кручины»</a:t>
            </a:r>
            <a:endParaRPr lang="ru-RU" sz="2000" b="1" i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331640" y="6021288"/>
            <a:ext cx="691276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 pitchFamily="18" charset="0"/>
              </a:rPr>
              <a:t>Техническое исполнение, текст –ведущий методист культурных программ</a:t>
            </a:r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 pitchFamily="18" charset="0"/>
              </a:rPr>
              <a:t>, Васильева Е.А.</a:t>
            </a:r>
            <a:endParaRPr lang="ru-RU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800px-Sympetrum_flaveolum_-_side_%28aka%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047232">
            <a:off x="6341256" y="2485029"/>
            <a:ext cx="2586030" cy="15871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28860" y="2214554"/>
            <a:ext cx="431874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</a:t>
            </a:r>
          </a:p>
          <a:p>
            <a:pPr algn="ctr"/>
            <a:r>
              <a:rPr lang="ru-RU" sz="72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игру!!!</a:t>
            </a:r>
            <a:endParaRPr lang="ru-RU" sz="72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415px-Pinus_koraiensis_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217229">
            <a:off x="587257" y="252369"/>
            <a:ext cx="1828201" cy="2643182"/>
          </a:xfrm>
          <a:prstGeom prst="rect">
            <a:avLst/>
          </a:prstGeom>
        </p:spPr>
      </p:pic>
      <p:pic>
        <p:nvPicPr>
          <p:cNvPr id="7" name="Рисунок 6" descr="450px-Pulsatilla_patens_in_Belaru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58858">
            <a:off x="7008554" y="4269450"/>
            <a:ext cx="1643058" cy="2190744"/>
          </a:xfrm>
          <a:prstGeom prst="rect">
            <a:avLst/>
          </a:prstGeom>
        </p:spPr>
      </p:pic>
      <p:pic>
        <p:nvPicPr>
          <p:cNvPr id="8" name="Рисунок 7" descr="600px-BIEDRON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224183">
            <a:off x="7031652" y="387926"/>
            <a:ext cx="1714488" cy="1714488"/>
          </a:xfrm>
          <a:prstGeom prst="rect">
            <a:avLst/>
          </a:prstGeom>
        </p:spPr>
      </p:pic>
      <p:pic>
        <p:nvPicPr>
          <p:cNvPr id="9" name="Рисунок 8" descr="800px-Bees_Collecting_Pollen_2004-08-1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795260">
            <a:off x="323377" y="4546547"/>
            <a:ext cx="2461350" cy="1846013"/>
          </a:xfrm>
          <a:prstGeom prst="rect">
            <a:avLst/>
          </a:prstGeom>
        </p:spPr>
      </p:pic>
      <p:pic>
        <p:nvPicPr>
          <p:cNvPr id="10" name="Рисунок 9" descr="Beagador-pupp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860164">
            <a:off x="2235457" y="523359"/>
            <a:ext cx="2119306" cy="1589480"/>
          </a:xfrm>
          <a:prstGeom prst="rect">
            <a:avLst/>
          </a:prstGeom>
        </p:spPr>
      </p:pic>
      <p:pic>
        <p:nvPicPr>
          <p:cNvPr id="12" name="Рисунок 11" descr="p20b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729903">
            <a:off x="590582" y="2645295"/>
            <a:ext cx="1626337" cy="1682417"/>
          </a:xfrm>
          <a:prstGeom prst="rect">
            <a:avLst/>
          </a:prstGeom>
        </p:spPr>
      </p:pic>
      <p:pic>
        <p:nvPicPr>
          <p:cNvPr id="13" name="Рисунок 12" descr="800px-Arctic_Hare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697022">
            <a:off x="4473966" y="313378"/>
            <a:ext cx="2651047" cy="1796084"/>
          </a:xfrm>
          <a:prstGeom prst="rect">
            <a:avLst/>
          </a:prstGeom>
        </p:spPr>
      </p:pic>
      <p:pic>
        <p:nvPicPr>
          <p:cNvPr id="14" name="Рисунок 13" descr="800px-Panthera_tigris_altaica_13_-_Buffalo_Zoo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571736" y="4857760"/>
            <a:ext cx="2643206" cy="1790771"/>
          </a:xfrm>
          <a:prstGeom prst="rect">
            <a:avLst/>
          </a:prstGeom>
        </p:spPr>
      </p:pic>
      <p:pic>
        <p:nvPicPr>
          <p:cNvPr id="15" name="Рисунок 14" descr="450px-Kounotori_06f4471sv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20303832">
            <a:off x="5316160" y="4492169"/>
            <a:ext cx="1500198" cy="2000264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5">
      <a:dk1>
        <a:sysClr val="windowText" lastClr="000000"/>
      </a:dk1>
      <a:lt1>
        <a:srgbClr val="FFF2CB"/>
      </a:lt1>
      <a:dk2>
        <a:srgbClr val="FFC000"/>
      </a:dk2>
      <a:lt2>
        <a:srgbClr val="FFE599"/>
      </a:lt2>
      <a:accent1>
        <a:srgbClr val="FF0000"/>
      </a:accent1>
      <a:accent2>
        <a:srgbClr val="C00000"/>
      </a:accent2>
      <a:accent3>
        <a:srgbClr val="664C00"/>
      </a:accent3>
      <a:accent4>
        <a:srgbClr val="FFFF00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311</TotalTime>
  <Words>2623</Words>
  <Application>Microsoft Office PowerPoint</Application>
  <PresentationFormat>Экран (4:3)</PresentationFormat>
  <Paragraphs>1588</Paragraphs>
  <Slides>56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7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</vt:vector>
  </TitlesOfParts>
  <Company>SOHO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ЕВасильева</cp:lastModifiedBy>
  <cp:revision>40</cp:revision>
  <dcterms:created xsi:type="dcterms:W3CDTF">2010-10-31T02:28:42Z</dcterms:created>
  <dcterms:modified xsi:type="dcterms:W3CDTF">2021-03-26T00:53:40Z</dcterms:modified>
</cp:coreProperties>
</file>